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66" r:id="rId2"/>
    <p:sldId id="268" r:id="rId3"/>
    <p:sldId id="274" r:id="rId4"/>
    <p:sldId id="351" r:id="rId5"/>
    <p:sldId id="384" r:id="rId6"/>
    <p:sldId id="345" r:id="rId7"/>
    <p:sldId id="361" r:id="rId8"/>
    <p:sldId id="362" r:id="rId9"/>
    <p:sldId id="364" r:id="rId10"/>
    <p:sldId id="365" r:id="rId11"/>
    <p:sldId id="366" r:id="rId12"/>
    <p:sldId id="370" r:id="rId13"/>
    <p:sldId id="367" r:id="rId14"/>
    <p:sldId id="368" r:id="rId15"/>
    <p:sldId id="371" r:id="rId16"/>
    <p:sldId id="372" r:id="rId17"/>
    <p:sldId id="373" r:id="rId18"/>
    <p:sldId id="374" r:id="rId19"/>
    <p:sldId id="375" r:id="rId20"/>
    <p:sldId id="376" r:id="rId21"/>
    <p:sldId id="410" r:id="rId22"/>
    <p:sldId id="377" r:id="rId23"/>
    <p:sldId id="379" r:id="rId24"/>
    <p:sldId id="378" r:id="rId25"/>
    <p:sldId id="380" r:id="rId26"/>
    <p:sldId id="411" r:id="rId27"/>
    <p:sldId id="381" r:id="rId28"/>
    <p:sldId id="382" r:id="rId29"/>
    <p:sldId id="383" r:id="rId30"/>
    <p:sldId id="275" r:id="rId31"/>
    <p:sldId id="276" r:id="rId32"/>
    <p:sldId id="414" r:id="rId33"/>
    <p:sldId id="415" r:id="rId34"/>
    <p:sldId id="416" r:id="rId35"/>
    <p:sldId id="347" r:id="rId36"/>
    <p:sldId id="348" r:id="rId37"/>
    <p:sldId id="349" r:id="rId38"/>
    <p:sldId id="350" r:id="rId39"/>
    <p:sldId id="352" r:id="rId40"/>
    <p:sldId id="385" r:id="rId41"/>
    <p:sldId id="353" r:id="rId42"/>
    <p:sldId id="386" r:id="rId43"/>
    <p:sldId id="269" r:id="rId44"/>
    <p:sldId id="270" r:id="rId45"/>
    <p:sldId id="387" r:id="rId46"/>
    <p:sldId id="396" r:id="rId47"/>
    <p:sldId id="333" r:id="rId48"/>
    <p:sldId id="388" r:id="rId49"/>
    <p:sldId id="409" r:id="rId50"/>
    <p:sldId id="334" r:id="rId51"/>
    <p:sldId id="389" r:id="rId52"/>
    <p:sldId id="397" r:id="rId53"/>
    <p:sldId id="398" r:id="rId54"/>
    <p:sldId id="399" r:id="rId55"/>
    <p:sldId id="400" r:id="rId56"/>
    <p:sldId id="401" r:id="rId57"/>
    <p:sldId id="412" r:id="rId58"/>
    <p:sldId id="413" r:id="rId59"/>
    <p:sldId id="402" r:id="rId60"/>
    <p:sldId id="403" r:id="rId61"/>
    <p:sldId id="404" r:id="rId62"/>
    <p:sldId id="405" r:id="rId63"/>
    <p:sldId id="406" r:id="rId64"/>
    <p:sldId id="407" r:id="rId65"/>
    <p:sldId id="408" r:id="rId66"/>
    <p:sldId id="418" r:id="rId67"/>
    <p:sldId id="419" r:id="rId68"/>
    <p:sldId id="420" r:id="rId69"/>
    <p:sldId id="390" r:id="rId70"/>
    <p:sldId id="393" r:id="rId71"/>
    <p:sldId id="391" r:id="rId72"/>
    <p:sldId id="421" r:id="rId73"/>
    <p:sldId id="422" r:id="rId74"/>
    <p:sldId id="423" r:id="rId75"/>
    <p:sldId id="424" r:id="rId76"/>
    <p:sldId id="425" r:id="rId77"/>
    <p:sldId id="427" r:id="rId78"/>
    <p:sldId id="426" r:id="rId79"/>
    <p:sldId id="428" r:id="rId80"/>
    <p:sldId id="429" r:id="rId81"/>
    <p:sldId id="392" r:id="rId82"/>
    <p:sldId id="272" r:id="rId83"/>
    <p:sldId id="293" r:id="rId84"/>
    <p:sldId id="394" r:id="rId85"/>
    <p:sldId id="294" r:id="rId86"/>
    <p:sldId id="395"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1" autoAdjust="0"/>
    <p:restoredTop sz="94660"/>
  </p:normalViewPr>
  <p:slideViewPr>
    <p:cSldViewPr>
      <p:cViewPr varScale="1">
        <p:scale>
          <a:sx n="69" d="100"/>
          <a:sy n="69" d="100"/>
        </p:scale>
        <p:origin x="1488" y="24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endParaRPr lang="es-ES_tradnl"/>
          </a:p>
        </p:txBody>
      </p:sp>
      <p:sp>
        <p:nvSpPr>
          <p:cNvPr id="5"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2BDA68DC-145C-471F-B47F-DD5C729066B7}" type="slidenum">
              <a:rPr lang="es-ES_tradnl" smtClean="0"/>
              <a:pPr>
                <a:defRPr/>
              </a:pPr>
              <a:t>‹Nº›</a:t>
            </a:fld>
            <a:endParaRPr lang="es-ES_tradnl"/>
          </a:p>
        </p:txBody>
      </p:sp>
    </p:spTree>
    <p:extLst>
      <p:ext uri="{BB962C8B-B14F-4D97-AF65-F5344CB8AC3E}">
        <p14:creationId xmlns:p14="http://schemas.microsoft.com/office/powerpoint/2010/main" val="3972501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endParaRPr lang="es-ES_tradnl"/>
          </a:p>
        </p:txBody>
      </p:sp>
      <p:sp>
        <p:nvSpPr>
          <p:cNvPr id="6" name="Footer Placeholder 5"/>
          <p:cNvSpPr>
            <a:spLocks noGrp="1"/>
          </p:cNvSpPr>
          <p:nvPr>
            <p:ph type="ftr" sz="quarter" idx="11"/>
          </p:nvPr>
        </p:nvSpPr>
        <p:spPr/>
        <p:txBody>
          <a:bodyPr/>
          <a:lstStyle/>
          <a:p>
            <a:pPr>
              <a:defRPr/>
            </a:pPr>
            <a:endParaRPr lang="es-ES_tradnl"/>
          </a:p>
        </p:txBody>
      </p:sp>
      <p:sp>
        <p:nvSpPr>
          <p:cNvPr id="7" name="Slide Number Placeholder 6"/>
          <p:cNvSpPr>
            <a:spLocks noGrp="1"/>
          </p:cNvSpPr>
          <p:nvPr>
            <p:ph type="sldNum" sz="quarter" idx="12"/>
          </p:nvPr>
        </p:nvSpPr>
        <p:spPr/>
        <p:txBody>
          <a:bodyPr/>
          <a:lstStyle/>
          <a:p>
            <a:pPr>
              <a:defRPr/>
            </a:pPr>
            <a:fld id="{65390056-F7D7-4C7B-B98D-837560AD697A}" type="slidenum">
              <a:rPr lang="es-ES_tradnl" smtClean="0"/>
              <a:pPr>
                <a:defRPr/>
              </a:pPr>
              <a:t>‹Nº›</a:t>
            </a:fld>
            <a:endParaRPr lang="es-ES_tradnl"/>
          </a:p>
        </p:txBody>
      </p:sp>
    </p:spTree>
    <p:extLst>
      <p:ext uri="{BB962C8B-B14F-4D97-AF65-F5344CB8AC3E}">
        <p14:creationId xmlns:p14="http://schemas.microsoft.com/office/powerpoint/2010/main" val="4138598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s-ES_tradnl"/>
          </a:p>
        </p:txBody>
      </p:sp>
      <p:sp>
        <p:nvSpPr>
          <p:cNvPr id="5"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65390056-F7D7-4C7B-B98D-837560AD697A}" type="slidenum">
              <a:rPr lang="es-ES_tradnl" smtClean="0"/>
              <a:pPr>
                <a:defRPr/>
              </a:pPr>
              <a:t>‹Nº›</a:t>
            </a:fld>
            <a:endParaRPr lang="es-ES_tradnl"/>
          </a:p>
        </p:txBody>
      </p:sp>
    </p:spTree>
    <p:extLst>
      <p:ext uri="{BB962C8B-B14F-4D97-AF65-F5344CB8AC3E}">
        <p14:creationId xmlns:p14="http://schemas.microsoft.com/office/powerpoint/2010/main" val="282914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s-ES_tradnl"/>
          </a:p>
        </p:txBody>
      </p:sp>
      <p:sp>
        <p:nvSpPr>
          <p:cNvPr id="5"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65390056-F7D7-4C7B-B98D-837560AD697A}" type="slidenum">
              <a:rPr lang="es-ES_tradnl" smtClean="0"/>
              <a:pPr>
                <a:defRPr/>
              </a:pPr>
              <a:t>‹Nº›</a:t>
            </a:fld>
            <a:endParaRPr lang="es-ES_tradnl"/>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135012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s-ES_tradnl"/>
          </a:p>
        </p:txBody>
      </p:sp>
      <p:sp>
        <p:nvSpPr>
          <p:cNvPr id="5"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65390056-F7D7-4C7B-B98D-837560AD697A}" type="slidenum">
              <a:rPr lang="es-ES_tradnl" smtClean="0"/>
              <a:pPr>
                <a:defRPr/>
              </a:pPr>
              <a:t>‹Nº›</a:t>
            </a:fld>
            <a:endParaRPr lang="es-ES_tradnl"/>
          </a:p>
        </p:txBody>
      </p:sp>
    </p:spTree>
    <p:extLst>
      <p:ext uri="{BB962C8B-B14F-4D97-AF65-F5344CB8AC3E}">
        <p14:creationId xmlns:p14="http://schemas.microsoft.com/office/powerpoint/2010/main" val="609914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endParaRPr lang="es-ES_tradnl"/>
          </a:p>
        </p:txBody>
      </p:sp>
      <p:sp>
        <p:nvSpPr>
          <p:cNvPr id="4"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65390056-F7D7-4C7B-B98D-837560AD697A}" type="slidenum">
              <a:rPr lang="es-ES_tradnl" smtClean="0"/>
              <a:pPr>
                <a:defRPr/>
              </a:pPr>
              <a:t>‹Nº›</a:t>
            </a:fld>
            <a:endParaRPr lang="es-ES_tradnl"/>
          </a:p>
        </p:txBody>
      </p:sp>
    </p:spTree>
    <p:extLst>
      <p:ext uri="{BB962C8B-B14F-4D97-AF65-F5344CB8AC3E}">
        <p14:creationId xmlns:p14="http://schemas.microsoft.com/office/powerpoint/2010/main" val="3705023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endParaRPr lang="es-ES_tradnl"/>
          </a:p>
        </p:txBody>
      </p:sp>
      <p:sp>
        <p:nvSpPr>
          <p:cNvPr id="4"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65390056-F7D7-4C7B-B98D-837560AD697A}" type="slidenum">
              <a:rPr lang="es-ES_tradnl" smtClean="0"/>
              <a:pPr>
                <a:defRPr/>
              </a:pPr>
              <a:t>‹Nº›</a:t>
            </a:fld>
            <a:endParaRPr lang="es-ES_tradnl"/>
          </a:p>
        </p:txBody>
      </p:sp>
    </p:spTree>
    <p:extLst>
      <p:ext uri="{BB962C8B-B14F-4D97-AF65-F5344CB8AC3E}">
        <p14:creationId xmlns:p14="http://schemas.microsoft.com/office/powerpoint/2010/main" val="4164100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_tradnl"/>
          </a:p>
        </p:txBody>
      </p:sp>
      <p:sp>
        <p:nvSpPr>
          <p:cNvPr id="5"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4CBC8EE5-0048-4FF7-9C2F-5F67851B5FDB}" type="slidenum">
              <a:rPr lang="es-ES_tradnl" smtClean="0"/>
              <a:pPr>
                <a:defRPr/>
              </a:pPr>
              <a:t>‹Nº›</a:t>
            </a:fld>
            <a:endParaRPr lang="es-ES_tradnl"/>
          </a:p>
        </p:txBody>
      </p:sp>
    </p:spTree>
    <p:extLst>
      <p:ext uri="{BB962C8B-B14F-4D97-AF65-F5344CB8AC3E}">
        <p14:creationId xmlns:p14="http://schemas.microsoft.com/office/powerpoint/2010/main" val="6991857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_tradnl"/>
          </a:p>
        </p:txBody>
      </p:sp>
      <p:sp>
        <p:nvSpPr>
          <p:cNvPr id="5"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A8623BF1-21A2-46D1-A043-15CF01F9759D}" type="slidenum">
              <a:rPr lang="es-ES_tradnl" smtClean="0"/>
              <a:pPr>
                <a:defRPr/>
              </a:pPr>
              <a:t>‹Nº›</a:t>
            </a:fld>
            <a:endParaRPr lang="es-ES_tradnl"/>
          </a:p>
        </p:txBody>
      </p:sp>
    </p:spTree>
    <p:extLst>
      <p:ext uri="{BB962C8B-B14F-4D97-AF65-F5344CB8AC3E}">
        <p14:creationId xmlns:p14="http://schemas.microsoft.com/office/powerpoint/2010/main" val="2557892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endParaRPr lang="es-ES_tradnl"/>
          </a:p>
        </p:txBody>
      </p:sp>
      <p:sp>
        <p:nvSpPr>
          <p:cNvPr id="5"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9875D6ED-8243-45E2-8FCF-A9EF9E1CDBF9}" type="slidenum">
              <a:rPr lang="es-ES_tradnl" smtClean="0"/>
              <a:pPr>
                <a:defRPr/>
              </a:pPr>
              <a:t>‹Nº›</a:t>
            </a:fld>
            <a:endParaRPr lang="es-ES_tradnl"/>
          </a:p>
        </p:txBody>
      </p:sp>
    </p:spTree>
    <p:extLst>
      <p:ext uri="{BB962C8B-B14F-4D97-AF65-F5344CB8AC3E}">
        <p14:creationId xmlns:p14="http://schemas.microsoft.com/office/powerpoint/2010/main" val="151919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endParaRPr lang="es-ES_tradnl"/>
          </a:p>
        </p:txBody>
      </p:sp>
      <p:sp>
        <p:nvSpPr>
          <p:cNvPr id="5" name="Footer Placeholder 4"/>
          <p:cNvSpPr>
            <a:spLocks noGrp="1"/>
          </p:cNvSpPr>
          <p:nvPr>
            <p:ph type="ftr" sz="quarter" idx="11"/>
          </p:nvPr>
        </p:nvSpPr>
        <p:spPr/>
        <p:txBody>
          <a:bodyPr/>
          <a:lstStyle/>
          <a:p>
            <a:pPr>
              <a:defRPr/>
            </a:pPr>
            <a:endParaRPr lang="es-ES_tradnl"/>
          </a:p>
        </p:txBody>
      </p:sp>
      <p:sp>
        <p:nvSpPr>
          <p:cNvPr id="6" name="Slide Number Placeholder 5"/>
          <p:cNvSpPr>
            <a:spLocks noGrp="1"/>
          </p:cNvSpPr>
          <p:nvPr>
            <p:ph type="sldNum" sz="quarter" idx="12"/>
          </p:nvPr>
        </p:nvSpPr>
        <p:spPr/>
        <p:txBody>
          <a:bodyPr/>
          <a:lstStyle/>
          <a:p>
            <a:pPr>
              <a:defRPr/>
            </a:pPr>
            <a:fld id="{BDBDF200-D34E-4780-AD46-72428365D9B1}" type="slidenum">
              <a:rPr lang="es-ES_tradnl" smtClean="0"/>
              <a:pPr>
                <a:defRPr/>
              </a:pPr>
              <a:t>‹Nº›</a:t>
            </a:fld>
            <a:endParaRPr lang="es-ES_tradnl"/>
          </a:p>
        </p:txBody>
      </p:sp>
    </p:spTree>
    <p:extLst>
      <p:ext uri="{BB962C8B-B14F-4D97-AF65-F5344CB8AC3E}">
        <p14:creationId xmlns:p14="http://schemas.microsoft.com/office/powerpoint/2010/main" val="320067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endParaRPr lang="es-ES_tradnl"/>
          </a:p>
        </p:txBody>
      </p:sp>
      <p:sp>
        <p:nvSpPr>
          <p:cNvPr id="6" name="Footer Placeholder 5"/>
          <p:cNvSpPr>
            <a:spLocks noGrp="1"/>
          </p:cNvSpPr>
          <p:nvPr>
            <p:ph type="ftr" sz="quarter" idx="11"/>
          </p:nvPr>
        </p:nvSpPr>
        <p:spPr/>
        <p:txBody>
          <a:bodyPr/>
          <a:lstStyle/>
          <a:p>
            <a:pPr>
              <a:defRPr/>
            </a:pPr>
            <a:endParaRPr lang="es-ES_tradnl"/>
          </a:p>
        </p:txBody>
      </p:sp>
      <p:sp>
        <p:nvSpPr>
          <p:cNvPr id="7" name="Slide Number Placeholder 6"/>
          <p:cNvSpPr>
            <a:spLocks noGrp="1"/>
          </p:cNvSpPr>
          <p:nvPr>
            <p:ph type="sldNum" sz="quarter" idx="12"/>
          </p:nvPr>
        </p:nvSpPr>
        <p:spPr/>
        <p:txBody>
          <a:bodyPr/>
          <a:lstStyle/>
          <a:p>
            <a:pPr>
              <a:defRPr/>
            </a:pPr>
            <a:fld id="{70D7AF8E-B862-4A92-A009-2D359EA3BD41}" type="slidenum">
              <a:rPr lang="es-ES_tradnl" smtClean="0"/>
              <a:pPr>
                <a:defRPr/>
              </a:pPr>
              <a:t>‹Nº›</a:t>
            </a:fld>
            <a:endParaRPr lang="es-ES_tradnl"/>
          </a:p>
        </p:txBody>
      </p:sp>
    </p:spTree>
    <p:extLst>
      <p:ext uri="{BB962C8B-B14F-4D97-AF65-F5344CB8AC3E}">
        <p14:creationId xmlns:p14="http://schemas.microsoft.com/office/powerpoint/2010/main" val="2847720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endParaRPr lang="es-ES_tradnl"/>
          </a:p>
        </p:txBody>
      </p:sp>
      <p:sp>
        <p:nvSpPr>
          <p:cNvPr id="8" name="Footer Placeholder 7"/>
          <p:cNvSpPr>
            <a:spLocks noGrp="1"/>
          </p:cNvSpPr>
          <p:nvPr>
            <p:ph type="ftr" sz="quarter" idx="11"/>
          </p:nvPr>
        </p:nvSpPr>
        <p:spPr/>
        <p:txBody>
          <a:bodyPr/>
          <a:lstStyle/>
          <a:p>
            <a:pPr>
              <a:defRPr/>
            </a:pPr>
            <a:endParaRPr lang="es-ES_tradnl"/>
          </a:p>
        </p:txBody>
      </p:sp>
      <p:sp>
        <p:nvSpPr>
          <p:cNvPr id="9" name="Slide Number Placeholder 8"/>
          <p:cNvSpPr>
            <a:spLocks noGrp="1"/>
          </p:cNvSpPr>
          <p:nvPr>
            <p:ph type="sldNum" sz="quarter" idx="12"/>
          </p:nvPr>
        </p:nvSpPr>
        <p:spPr/>
        <p:txBody>
          <a:bodyPr/>
          <a:lstStyle/>
          <a:p>
            <a:pPr>
              <a:defRPr/>
            </a:pPr>
            <a:fld id="{25577629-7C5B-4D5E-AF50-C66353E38ACA}" type="slidenum">
              <a:rPr lang="es-ES_tradnl" smtClean="0"/>
              <a:pPr>
                <a:defRPr/>
              </a:pPr>
              <a:t>‹Nº›</a:t>
            </a:fld>
            <a:endParaRPr lang="es-ES_tradnl"/>
          </a:p>
        </p:txBody>
      </p:sp>
    </p:spTree>
    <p:extLst>
      <p:ext uri="{BB962C8B-B14F-4D97-AF65-F5344CB8AC3E}">
        <p14:creationId xmlns:p14="http://schemas.microsoft.com/office/powerpoint/2010/main" val="301554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pPr>
              <a:defRPr/>
            </a:pPr>
            <a:endParaRPr lang="es-ES_tradnl"/>
          </a:p>
        </p:txBody>
      </p:sp>
      <p:sp>
        <p:nvSpPr>
          <p:cNvPr id="5" name="Footer Placeholder 3"/>
          <p:cNvSpPr>
            <a:spLocks noGrp="1"/>
          </p:cNvSpPr>
          <p:nvPr>
            <p:ph type="ftr" sz="quarter" idx="11"/>
          </p:nvPr>
        </p:nvSpPr>
        <p:spPr/>
        <p:txBody>
          <a:bodyPr/>
          <a:lstStyle/>
          <a:p>
            <a:pPr>
              <a:defRPr/>
            </a:pPr>
            <a:endParaRPr lang="es-ES_tradnl"/>
          </a:p>
        </p:txBody>
      </p:sp>
      <p:sp>
        <p:nvSpPr>
          <p:cNvPr id="6" name="Slide Number Placeholder 4"/>
          <p:cNvSpPr>
            <a:spLocks noGrp="1"/>
          </p:cNvSpPr>
          <p:nvPr>
            <p:ph type="sldNum" sz="quarter" idx="12"/>
          </p:nvPr>
        </p:nvSpPr>
        <p:spPr/>
        <p:txBody>
          <a:bodyPr/>
          <a:lstStyle/>
          <a:p>
            <a:pPr>
              <a:defRPr/>
            </a:pPr>
            <a:fld id="{65390056-F7D7-4C7B-B98D-837560AD697A}" type="slidenum">
              <a:rPr lang="es-ES_tradnl" smtClean="0"/>
              <a:pPr>
                <a:defRPr/>
              </a:pPr>
              <a:t>‹Nº›</a:t>
            </a:fld>
            <a:endParaRPr lang="es-ES_tradnl"/>
          </a:p>
        </p:txBody>
      </p:sp>
    </p:spTree>
    <p:extLst>
      <p:ext uri="{BB962C8B-B14F-4D97-AF65-F5344CB8AC3E}">
        <p14:creationId xmlns:p14="http://schemas.microsoft.com/office/powerpoint/2010/main" val="312728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endParaRPr lang="es-ES_tradnl"/>
          </a:p>
        </p:txBody>
      </p:sp>
      <p:sp>
        <p:nvSpPr>
          <p:cNvPr id="5" name="Footer Placeholder 2"/>
          <p:cNvSpPr>
            <a:spLocks noGrp="1"/>
          </p:cNvSpPr>
          <p:nvPr>
            <p:ph type="ftr" sz="quarter" idx="11"/>
          </p:nvPr>
        </p:nvSpPr>
        <p:spPr/>
        <p:txBody>
          <a:bodyPr/>
          <a:lstStyle/>
          <a:p>
            <a:pPr>
              <a:defRPr/>
            </a:pPr>
            <a:endParaRPr lang="es-ES_tradnl"/>
          </a:p>
        </p:txBody>
      </p:sp>
      <p:sp>
        <p:nvSpPr>
          <p:cNvPr id="6" name="Slide Number Placeholder 3"/>
          <p:cNvSpPr>
            <a:spLocks noGrp="1"/>
          </p:cNvSpPr>
          <p:nvPr>
            <p:ph type="sldNum" sz="quarter" idx="12"/>
          </p:nvPr>
        </p:nvSpPr>
        <p:spPr/>
        <p:txBody>
          <a:bodyPr/>
          <a:lstStyle/>
          <a:p>
            <a:pPr>
              <a:defRPr/>
            </a:pPr>
            <a:fld id="{12714A3F-EB20-4CB8-A531-F29A5685E258}" type="slidenum">
              <a:rPr lang="es-ES_tradnl" smtClean="0"/>
              <a:pPr>
                <a:defRPr/>
              </a:pPr>
              <a:t>‹Nº›</a:t>
            </a:fld>
            <a:endParaRPr lang="es-ES_tradnl"/>
          </a:p>
        </p:txBody>
      </p:sp>
    </p:spTree>
    <p:extLst>
      <p:ext uri="{BB962C8B-B14F-4D97-AF65-F5344CB8AC3E}">
        <p14:creationId xmlns:p14="http://schemas.microsoft.com/office/powerpoint/2010/main" val="154095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pPr>
              <a:defRPr/>
            </a:pPr>
            <a:endParaRPr lang="es-ES_tradnl"/>
          </a:p>
        </p:txBody>
      </p:sp>
      <p:sp>
        <p:nvSpPr>
          <p:cNvPr id="5" name="Footer Placeholder 5"/>
          <p:cNvSpPr>
            <a:spLocks noGrp="1"/>
          </p:cNvSpPr>
          <p:nvPr>
            <p:ph type="ftr" sz="quarter" idx="11"/>
          </p:nvPr>
        </p:nvSpPr>
        <p:spPr/>
        <p:txBody>
          <a:bodyPr/>
          <a:lstStyle/>
          <a:p>
            <a:pPr>
              <a:defRPr/>
            </a:pPr>
            <a:endParaRPr lang="es-ES_tradnl"/>
          </a:p>
        </p:txBody>
      </p:sp>
      <p:sp>
        <p:nvSpPr>
          <p:cNvPr id="6" name="Slide Number Placeholder 6"/>
          <p:cNvSpPr>
            <a:spLocks noGrp="1"/>
          </p:cNvSpPr>
          <p:nvPr>
            <p:ph type="sldNum" sz="quarter" idx="12"/>
          </p:nvPr>
        </p:nvSpPr>
        <p:spPr/>
        <p:txBody>
          <a:bodyPr/>
          <a:lstStyle/>
          <a:p>
            <a:pPr>
              <a:defRPr/>
            </a:pPr>
            <a:fld id="{4D46C803-09A6-4E45-A218-AE63C850271C}" type="slidenum">
              <a:rPr lang="es-ES_tradnl" smtClean="0"/>
              <a:pPr>
                <a:defRPr/>
              </a:pPr>
              <a:t>‹Nº›</a:t>
            </a:fld>
            <a:endParaRPr lang="es-ES_tradnl"/>
          </a:p>
        </p:txBody>
      </p:sp>
    </p:spTree>
    <p:extLst>
      <p:ext uri="{BB962C8B-B14F-4D97-AF65-F5344CB8AC3E}">
        <p14:creationId xmlns:p14="http://schemas.microsoft.com/office/powerpoint/2010/main" val="2888196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endParaRPr lang="es-ES_tradnl"/>
          </a:p>
        </p:txBody>
      </p:sp>
      <p:sp>
        <p:nvSpPr>
          <p:cNvPr id="6" name="Footer Placeholder 5"/>
          <p:cNvSpPr>
            <a:spLocks noGrp="1"/>
          </p:cNvSpPr>
          <p:nvPr>
            <p:ph type="ftr" sz="quarter" idx="11"/>
          </p:nvPr>
        </p:nvSpPr>
        <p:spPr/>
        <p:txBody>
          <a:bodyPr/>
          <a:lstStyle/>
          <a:p>
            <a:pPr>
              <a:defRPr/>
            </a:pPr>
            <a:endParaRPr lang="es-ES_tradnl"/>
          </a:p>
        </p:txBody>
      </p:sp>
      <p:sp>
        <p:nvSpPr>
          <p:cNvPr id="7" name="Slide Number Placeholder 6"/>
          <p:cNvSpPr>
            <a:spLocks noGrp="1"/>
          </p:cNvSpPr>
          <p:nvPr>
            <p:ph type="sldNum" sz="quarter" idx="12"/>
          </p:nvPr>
        </p:nvSpPr>
        <p:spPr/>
        <p:txBody>
          <a:bodyPr/>
          <a:lstStyle/>
          <a:p>
            <a:pPr>
              <a:defRPr/>
            </a:pPr>
            <a:fld id="{79D4917F-2BF3-456E-BA7B-38320758E4A9}" type="slidenum">
              <a:rPr lang="es-ES_tradnl" smtClean="0"/>
              <a:pPr>
                <a:defRPr/>
              </a:pPr>
              <a:t>‹Nº›</a:t>
            </a:fld>
            <a:endParaRPr lang="es-ES_tradnl"/>
          </a:p>
        </p:txBody>
      </p:sp>
    </p:spTree>
    <p:extLst>
      <p:ext uri="{BB962C8B-B14F-4D97-AF65-F5344CB8AC3E}">
        <p14:creationId xmlns:p14="http://schemas.microsoft.com/office/powerpoint/2010/main" val="283343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defRPr/>
            </a:pPr>
            <a:endParaRPr lang="es-ES_tradnl"/>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endParaRPr lang="es-ES_tradnl"/>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a:defRPr/>
            </a:pPr>
            <a:fld id="{65390056-F7D7-4C7B-B98D-837560AD697A}" type="slidenum">
              <a:rPr lang="es-ES_tradnl" smtClean="0"/>
              <a:pPr>
                <a:defRPr/>
              </a:pPr>
              <a:t>‹Nº›</a:t>
            </a:fld>
            <a:endParaRPr lang="es-ES_tradnl"/>
          </a:p>
        </p:txBody>
      </p:sp>
    </p:spTree>
    <p:extLst>
      <p:ext uri="{BB962C8B-B14F-4D97-AF65-F5344CB8AC3E}">
        <p14:creationId xmlns:p14="http://schemas.microsoft.com/office/powerpoint/2010/main" val="74054669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profesionalreview.com/wp-content/uploads/2015/09/Intel-Z170-chipset-block-diagram.jpg" TargetMode="Externa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1 Título"/>
          <p:cNvSpPr>
            <a:spLocks noGrp="1"/>
          </p:cNvSpPr>
          <p:nvPr>
            <p:ph type="title"/>
          </p:nvPr>
        </p:nvSpPr>
        <p:spPr>
          <a:xfrm>
            <a:off x="457200" y="274638"/>
            <a:ext cx="8229600" cy="1282154"/>
          </a:xfrm>
        </p:spPr>
        <p:txBody>
          <a:bodyPr/>
          <a:lstStyle/>
          <a:p>
            <a:pPr eaLnBrk="1" hangingPunct="1"/>
            <a:r>
              <a:rPr lang="es-AR" sz="3200" dirty="0"/>
              <a:t>ARQUITECTURA DE COMPUTADORAS</a:t>
            </a:r>
          </a:p>
        </p:txBody>
      </p:sp>
      <p:sp>
        <p:nvSpPr>
          <p:cNvPr id="2051" name="2 Marcador de contenido"/>
          <p:cNvSpPr>
            <a:spLocks noGrp="1"/>
          </p:cNvSpPr>
          <p:nvPr>
            <p:ph idx="1"/>
          </p:nvPr>
        </p:nvSpPr>
        <p:spPr>
          <a:xfrm>
            <a:off x="457200" y="1268760"/>
            <a:ext cx="8229600" cy="5184576"/>
          </a:xfrm>
        </p:spPr>
        <p:txBody>
          <a:bodyPr/>
          <a:lstStyle/>
          <a:p>
            <a:pPr algn="ctr" eaLnBrk="1" hangingPunct="1">
              <a:buNone/>
            </a:pPr>
            <a:r>
              <a:rPr lang="es-AR" sz="4400" dirty="0"/>
              <a:t>UNIDAD N°5</a:t>
            </a:r>
          </a:p>
          <a:p>
            <a:pPr algn="ctr" eaLnBrk="1" hangingPunct="1">
              <a:buFontTx/>
              <a:buNone/>
            </a:pPr>
            <a:r>
              <a:rPr lang="es-AR" sz="4400" dirty="0"/>
              <a:t>MICROPROCESADORES</a:t>
            </a:r>
          </a:p>
          <a:p>
            <a:pPr algn="ctr" eaLnBrk="1" hangingPunct="1">
              <a:buFontTx/>
              <a:buNone/>
            </a:pPr>
            <a:r>
              <a:rPr lang="es-AR" sz="3600" dirty="0"/>
              <a:t>Primera Parte </a:t>
            </a:r>
          </a:p>
          <a:p>
            <a:pPr algn="ctr" eaLnBrk="1" hangingPunct="1">
              <a:buFontTx/>
              <a:buNone/>
            </a:pPr>
            <a:r>
              <a:rPr lang="es-AR" sz="3600" dirty="0"/>
              <a:t>EVOLUCIÓN DE LOS MICROPROCESADORES </a:t>
            </a:r>
          </a:p>
          <a:p>
            <a:pPr algn="ctr" eaLnBrk="1" hangingPunct="1">
              <a:buFontTx/>
              <a:buNone/>
            </a:pPr>
            <a:r>
              <a:rPr lang="es-AR" sz="4800" dirty="0"/>
              <a:t>2024</a:t>
            </a:r>
          </a:p>
          <a:p>
            <a:pPr algn="ctr" eaLnBrk="1" hangingPunct="1">
              <a:buFontTx/>
              <a:buNone/>
            </a:pPr>
            <a:endParaRPr lang="es-A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1DD94B-49E3-4F3E-89E7-3DAD5321C9FF}"/>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PROCESOR SEGMENTADO</a:t>
            </a:r>
          </a:p>
        </p:txBody>
      </p:sp>
      <p:pic>
        <p:nvPicPr>
          <p:cNvPr id="4" name="Marcador de contenido 4">
            <a:extLst>
              <a:ext uri="{FF2B5EF4-FFF2-40B4-BE49-F238E27FC236}">
                <a16:creationId xmlns:a16="http://schemas.microsoft.com/office/drawing/2014/main" id="{8D641121-DBE7-4628-94D4-0E3F63F766BA}"/>
              </a:ext>
            </a:extLst>
          </p:cNvPr>
          <p:cNvPicPr>
            <a:picLocks noGrp="1" noChangeAspect="1"/>
          </p:cNvPicPr>
          <p:nvPr>
            <p:ph idx="1"/>
          </p:nvPr>
        </p:nvPicPr>
        <p:blipFill>
          <a:blip r:embed="rId2"/>
          <a:stretch>
            <a:fillRect/>
          </a:stretch>
        </p:blipFill>
        <p:spPr>
          <a:xfrm>
            <a:off x="827584" y="1700808"/>
            <a:ext cx="7507529" cy="4429443"/>
          </a:xfrm>
          <a:prstGeom prst="rect">
            <a:avLst/>
          </a:prstGeom>
        </p:spPr>
      </p:pic>
    </p:spTree>
    <p:extLst>
      <p:ext uri="{BB962C8B-B14F-4D97-AF65-F5344CB8AC3E}">
        <p14:creationId xmlns:p14="http://schemas.microsoft.com/office/powerpoint/2010/main" val="18109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E7A186-2E56-4A4A-A355-E7AF868E8D56}"/>
              </a:ext>
            </a:extLst>
          </p:cNvPr>
          <p:cNvSpPr>
            <a:spLocks noGrp="1"/>
          </p:cNvSpPr>
          <p:nvPr>
            <p:ph type="title"/>
          </p:nvPr>
        </p:nvSpPr>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9701EE7F-68A9-4AFE-9C76-1822C29F6FD7}"/>
              </a:ext>
            </a:extLst>
          </p:cNvPr>
          <p:cNvSpPr>
            <a:spLocks noGrp="1"/>
          </p:cNvSpPr>
          <p:nvPr>
            <p:ph idx="1"/>
          </p:nvPr>
        </p:nvSpPr>
        <p:spPr>
          <a:xfrm>
            <a:off x="457200" y="2276872"/>
            <a:ext cx="8229600" cy="3849291"/>
          </a:xfrm>
        </p:spPr>
        <p:txBody>
          <a:bodyPr/>
          <a:lstStyle/>
          <a:p>
            <a:pPr algn="just"/>
            <a:r>
              <a:rPr lang="es-AR" b="1" dirty="0">
                <a:effectLst>
                  <a:outerShdw blurRad="38100" dist="38100" dir="2700000" algn="tl">
                    <a:srgbClr val="000000">
                      <a:alpha val="43137"/>
                    </a:srgbClr>
                  </a:outerShdw>
                </a:effectLst>
              </a:rPr>
              <a:t>Procesador Segmentado Multifuncional</a:t>
            </a:r>
            <a:r>
              <a:rPr lang="es-AR" dirty="0"/>
              <a:t>: en la figura se muestran las cuatro bifurcaciones típicas: </a:t>
            </a:r>
            <a:r>
              <a:rPr lang="es-AR" b="1" dirty="0">
                <a:effectLst>
                  <a:outerShdw blurRad="38100" dist="38100" dir="2700000" algn="tl">
                    <a:srgbClr val="000000">
                      <a:alpha val="43137"/>
                    </a:srgbClr>
                  </a:outerShdw>
                </a:effectLst>
              </a:rPr>
              <a:t>ULA</a:t>
            </a:r>
            <a:r>
              <a:rPr lang="es-AR" dirty="0"/>
              <a:t> </a:t>
            </a:r>
            <a:r>
              <a:rPr lang="es-AR" dirty="0">
                <a:effectLst>
                  <a:outerShdw blurRad="38100" dist="38100" dir="2700000" algn="tl">
                    <a:srgbClr val="000000">
                      <a:alpha val="43137"/>
                    </a:srgbClr>
                  </a:outerShdw>
                </a:effectLst>
              </a:rPr>
              <a:t>(</a:t>
            </a:r>
            <a:r>
              <a:rPr lang="es-AR" b="1" dirty="0">
                <a:effectLst>
                  <a:outerShdw blurRad="38100" dist="38100" dir="2700000" algn="tl">
                    <a:srgbClr val="000000">
                      <a:alpha val="43137"/>
                    </a:srgbClr>
                  </a:outerShdw>
                </a:effectLst>
              </a:rPr>
              <a:t>ALU) de enteros</a:t>
            </a:r>
            <a:r>
              <a:rPr lang="es-AR" dirty="0"/>
              <a:t>, </a:t>
            </a:r>
            <a:r>
              <a:rPr lang="es-AR" b="1" dirty="0">
                <a:effectLst>
                  <a:outerShdw blurRad="38100" dist="38100" dir="2700000" algn="tl">
                    <a:srgbClr val="000000">
                      <a:alpha val="43137"/>
                    </a:srgbClr>
                  </a:outerShdw>
                </a:effectLst>
              </a:rPr>
              <a:t>sumador/restador en coma flotante segmentado</a:t>
            </a:r>
            <a:r>
              <a:rPr lang="es-AR" dirty="0"/>
              <a:t>, </a:t>
            </a:r>
            <a:r>
              <a:rPr lang="es-AR" b="1" dirty="0">
                <a:effectLst>
                  <a:outerShdw blurRad="38100" dist="38100" dir="2700000" algn="tl">
                    <a:srgbClr val="000000">
                      <a:alpha val="43137"/>
                    </a:srgbClr>
                  </a:outerShdw>
                </a:effectLst>
              </a:rPr>
              <a:t>multiplicador/divisor en coma flotante segmentado</a:t>
            </a:r>
            <a:r>
              <a:rPr lang="es-AR" b="1" dirty="0"/>
              <a:t> </a:t>
            </a:r>
            <a:r>
              <a:rPr lang="es-AR" dirty="0"/>
              <a:t>y </a:t>
            </a:r>
            <a:r>
              <a:rPr lang="es-AR" b="1" dirty="0">
                <a:effectLst>
                  <a:outerShdw blurRad="38100" dist="38100" dir="2700000" algn="tl">
                    <a:srgbClr val="000000">
                      <a:alpha val="43137"/>
                    </a:srgbClr>
                  </a:outerShdw>
                </a:effectLst>
              </a:rPr>
              <a:t>ULA (ALU) / traducción de dirección virtual a física y memoria de datos para las instrucciones de carga/almacenamiento.</a:t>
            </a:r>
          </a:p>
        </p:txBody>
      </p:sp>
    </p:spTree>
    <p:extLst>
      <p:ext uri="{BB962C8B-B14F-4D97-AF65-F5344CB8AC3E}">
        <p14:creationId xmlns:p14="http://schemas.microsoft.com/office/powerpoint/2010/main" val="545615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AA9A54-1414-4BFE-B08D-0FBEE4C8AF95}"/>
              </a:ext>
            </a:extLst>
          </p:cNvPr>
          <p:cNvSpPr>
            <a:spLocks noGrp="1"/>
          </p:cNvSpPr>
          <p:nvPr>
            <p:ph type="title"/>
          </p:nvPr>
        </p:nvSpPr>
        <p:spPr>
          <a:xfrm>
            <a:off x="457200" y="274638"/>
            <a:ext cx="8229600" cy="676671"/>
          </a:xfrm>
        </p:spPr>
        <p:txBody>
          <a:bodyPr/>
          <a:lstStyle/>
          <a:p>
            <a:r>
              <a:rPr lang="es-AR" sz="3600" dirty="0"/>
              <a:t>Evolución en las Técnicas de Diseño</a:t>
            </a:r>
          </a:p>
        </p:txBody>
      </p:sp>
      <p:pic>
        <p:nvPicPr>
          <p:cNvPr id="5" name="Marcador de contenido 4">
            <a:extLst>
              <a:ext uri="{FF2B5EF4-FFF2-40B4-BE49-F238E27FC236}">
                <a16:creationId xmlns:a16="http://schemas.microsoft.com/office/drawing/2014/main" id="{FA7C7A7E-6D57-4638-9C99-11A5014B30D6}"/>
              </a:ext>
            </a:extLst>
          </p:cNvPr>
          <p:cNvPicPr>
            <a:picLocks noGrp="1" noChangeAspect="1"/>
          </p:cNvPicPr>
          <p:nvPr>
            <p:ph sz="half" idx="1"/>
          </p:nvPr>
        </p:nvPicPr>
        <p:blipFill>
          <a:blip r:embed="rId2"/>
          <a:stretch>
            <a:fillRect/>
          </a:stretch>
        </p:blipFill>
        <p:spPr>
          <a:xfrm>
            <a:off x="1979712" y="1689005"/>
            <a:ext cx="5356076" cy="4176464"/>
          </a:xfrm>
          <a:prstGeom prst="rect">
            <a:avLst/>
          </a:prstGeom>
        </p:spPr>
      </p:pic>
      <p:sp>
        <p:nvSpPr>
          <p:cNvPr id="4" name="Marcador de contenido 3">
            <a:extLst>
              <a:ext uri="{FF2B5EF4-FFF2-40B4-BE49-F238E27FC236}">
                <a16:creationId xmlns:a16="http://schemas.microsoft.com/office/drawing/2014/main" id="{7A8F75B4-98FC-4A9E-95EA-41B30118EEAC}"/>
              </a:ext>
            </a:extLst>
          </p:cNvPr>
          <p:cNvSpPr>
            <a:spLocks noGrp="1"/>
          </p:cNvSpPr>
          <p:nvPr>
            <p:ph sz="half" idx="2"/>
          </p:nvPr>
        </p:nvSpPr>
        <p:spPr>
          <a:xfrm>
            <a:off x="1061610" y="1110035"/>
            <a:ext cx="7020780" cy="576063"/>
          </a:xfrm>
        </p:spPr>
        <p:txBody>
          <a:bodyPr>
            <a:normAutofit fontScale="92500" lnSpcReduction="10000"/>
          </a:bodyPr>
          <a:lstStyle/>
          <a:p>
            <a:pPr marL="0" indent="0">
              <a:buNone/>
            </a:pPr>
            <a:r>
              <a:rPr lang="es-AR" sz="1800" b="1" dirty="0"/>
              <a:t>Procesador Segmentado Multifuncional </a:t>
            </a:r>
            <a:r>
              <a:rPr lang="es-AR" sz="1800" b="1" dirty="0" err="1"/>
              <a:t>Superescalar</a:t>
            </a:r>
            <a:r>
              <a:rPr lang="es-AR" sz="1800" b="1" dirty="0"/>
              <a:t> Estático con Emisión de dos instrucciones por ciclo</a:t>
            </a:r>
          </a:p>
        </p:txBody>
      </p:sp>
    </p:spTree>
    <p:extLst>
      <p:ext uri="{BB962C8B-B14F-4D97-AF65-F5344CB8AC3E}">
        <p14:creationId xmlns:p14="http://schemas.microsoft.com/office/powerpoint/2010/main" val="267877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1CFCA8-D79A-48D3-9D96-53359D15620C}"/>
              </a:ext>
            </a:extLst>
          </p:cNvPr>
          <p:cNvSpPr>
            <a:spLocks noGrp="1"/>
          </p:cNvSpPr>
          <p:nvPr>
            <p:ph type="title"/>
          </p:nvPr>
        </p:nvSpPr>
        <p:spPr>
          <a:xfrm>
            <a:off x="484710" y="452718"/>
            <a:ext cx="7111626" cy="1400530"/>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C1326DBF-E52C-40A0-B5B4-E03A741B3EDB}"/>
              </a:ext>
            </a:extLst>
          </p:cNvPr>
          <p:cNvSpPr>
            <a:spLocks noGrp="1"/>
          </p:cNvSpPr>
          <p:nvPr>
            <p:ph idx="1"/>
          </p:nvPr>
        </p:nvSpPr>
        <p:spPr>
          <a:xfrm>
            <a:off x="251520" y="1853248"/>
            <a:ext cx="8435280" cy="4672096"/>
          </a:xfrm>
        </p:spPr>
        <p:txBody>
          <a:bodyPr>
            <a:normAutofit lnSpcReduction="10000"/>
          </a:bodyPr>
          <a:lstStyle/>
          <a:p>
            <a:pPr marL="0" indent="0">
              <a:buNone/>
            </a:pPr>
            <a:r>
              <a:rPr lang="es-AR" b="1" dirty="0"/>
              <a:t>Procesador segmentado multifuncional </a:t>
            </a:r>
            <a:r>
              <a:rPr lang="es-AR" b="1" dirty="0" err="1"/>
              <a:t>superescalar</a:t>
            </a:r>
            <a:r>
              <a:rPr lang="es-AR" b="1" dirty="0"/>
              <a:t> estático con emisión de dos instrucciones por ciclo</a:t>
            </a:r>
          </a:p>
          <a:p>
            <a:pPr algn="just"/>
            <a:r>
              <a:rPr lang="es-AR" sz="2400" dirty="0"/>
              <a:t>En un procesador </a:t>
            </a:r>
            <a:r>
              <a:rPr lang="es-AR" sz="2400" dirty="0" err="1"/>
              <a:t>superescalar</a:t>
            </a:r>
            <a:r>
              <a:rPr lang="es-AR" sz="2400" dirty="0"/>
              <a:t> típico se emiten entre 1 y 8 instrucciones por ciclo. Además, si la planificación es estática, </a:t>
            </a:r>
            <a:r>
              <a:rPr lang="es-AR" sz="2400" b="1" dirty="0"/>
              <a:t>la emisión de instrucciones debe realizarse en orden y los riesgos se detectan y resuelven antes de la emisión</a:t>
            </a:r>
            <a:r>
              <a:rPr lang="es-AR" sz="2400" dirty="0"/>
              <a:t>. Por lo tanto, </a:t>
            </a:r>
            <a:r>
              <a:rPr lang="es-AR" sz="2400" b="1" dirty="0"/>
              <a:t>las instrucciones que se emiten simultáneamente deben ser independientes y satisfacer una serie de restricciones</a:t>
            </a:r>
            <a:r>
              <a:rPr lang="es-AR" sz="2400" dirty="0"/>
              <a:t>. Por ejemplo, </a:t>
            </a:r>
            <a:r>
              <a:rPr lang="es-AR" sz="2400" b="1" dirty="0"/>
              <a:t>no se suele emitir en un ciclo más de una instrucción que necesite hacer una referencia a memoria para evitar riesgos estructurales.</a:t>
            </a:r>
          </a:p>
          <a:p>
            <a:endParaRPr lang="es-AR" dirty="0"/>
          </a:p>
        </p:txBody>
      </p:sp>
    </p:spTree>
    <p:extLst>
      <p:ext uri="{BB962C8B-B14F-4D97-AF65-F5344CB8AC3E}">
        <p14:creationId xmlns:p14="http://schemas.microsoft.com/office/powerpoint/2010/main" val="639972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B78F8B-AE40-4430-B598-DE49FA0FA9F6}"/>
              </a:ext>
            </a:extLst>
          </p:cNvPr>
          <p:cNvSpPr>
            <a:spLocks noGrp="1"/>
          </p:cNvSpPr>
          <p:nvPr>
            <p:ph type="title"/>
          </p:nvPr>
        </p:nvSpPr>
        <p:spPr>
          <a:xfrm>
            <a:off x="827584" y="452718"/>
            <a:ext cx="6712506" cy="1400530"/>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D39DC21C-694D-4050-B8BD-1556EA1D71E5}"/>
              </a:ext>
            </a:extLst>
          </p:cNvPr>
          <p:cNvSpPr>
            <a:spLocks noGrp="1"/>
          </p:cNvSpPr>
          <p:nvPr>
            <p:ph idx="1"/>
          </p:nvPr>
        </p:nvSpPr>
        <p:spPr>
          <a:xfrm>
            <a:off x="457200" y="1700808"/>
            <a:ext cx="8229600" cy="4425355"/>
          </a:xfrm>
        </p:spPr>
        <p:txBody>
          <a:bodyPr>
            <a:normAutofit fontScale="92500" lnSpcReduction="20000"/>
          </a:bodyPr>
          <a:lstStyle/>
          <a:p>
            <a:pPr algn="just"/>
            <a:r>
              <a:rPr lang="es-AR" sz="2800" dirty="0"/>
              <a:t>Como la emisión debe realizarse en orden, </a:t>
            </a:r>
            <a:r>
              <a:rPr lang="es-AR" sz="2800" b="1" dirty="0"/>
              <a:t>si en un bloque de instrucciones se encuentran dependencias, sólo se podrán emitir las instrucciones anteriores a la primera que presenta una dependencia. La ordenación que permite aprovechar el paralelismo entre instrucciones debe ser realizada por el compilador,</a:t>
            </a:r>
            <a:r>
              <a:rPr lang="es-AR" sz="2800" dirty="0"/>
              <a:t> ya que </a:t>
            </a:r>
            <a:r>
              <a:rPr lang="es-AR" sz="2800" b="1" dirty="0"/>
              <a:t>el procesador emite y ejecuta las instrucciones en orden, simplemente comprueba que las instrucciones que se van a emitir en paralelo pueden ejecutarse en paralelo porque no hay riesgos que lo impidan</a:t>
            </a:r>
            <a:r>
              <a:rPr lang="es-AR" sz="2800" dirty="0"/>
              <a:t>.</a:t>
            </a:r>
          </a:p>
          <a:p>
            <a:endParaRPr lang="es-AR" dirty="0"/>
          </a:p>
        </p:txBody>
      </p:sp>
    </p:spTree>
    <p:extLst>
      <p:ext uri="{BB962C8B-B14F-4D97-AF65-F5344CB8AC3E}">
        <p14:creationId xmlns:p14="http://schemas.microsoft.com/office/powerpoint/2010/main" val="340728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4A6474-370D-4EB7-993E-E189F7D18824}"/>
              </a:ext>
            </a:extLst>
          </p:cNvPr>
          <p:cNvSpPr>
            <a:spLocks noGrp="1"/>
          </p:cNvSpPr>
          <p:nvPr>
            <p:ph type="title"/>
          </p:nvPr>
        </p:nvSpPr>
        <p:spPr>
          <a:xfrm>
            <a:off x="457200" y="274638"/>
            <a:ext cx="8229600" cy="1281130"/>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pic>
        <p:nvPicPr>
          <p:cNvPr id="5" name="Marcador de contenido 4">
            <a:extLst>
              <a:ext uri="{FF2B5EF4-FFF2-40B4-BE49-F238E27FC236}">
                <a16:creationId xmlns:a16="http://schemas.microsoft.com/office/drawing/2014/main" id="{57D855CF-6C22-4B5F-9F6B-E877C1D566F0}"/>
              </a:ext>
            </a:extLst>
          </p:cNvPr>
          <p:cNvPicPr>
            <a:picLocks noGrp="1" noChangeAspect="1"/>
          </p:cNvPicPr>
          <p:nvPr>
            <p:ph sz="half" idx="1"/>
          </p:nvPr>
        </p:nvPicPr>
        <p:blipFill>
          <a:blip r:embed="rId2"/>
          <a:stretch>
            <a:fillRect/>
          </a:stretch>
        </p:blipFill>
        <p:spPr>
          <a:xfrm>
            <a:off x="1720254" y="2430759"/>
            <a:ext cx="5929859" cy="4392488"/>
          </a:xfrm>
          <a:prstGeom prst="rect">
            <a:avLst/>
          </a:prstGeom>
        </p:spPr>
      </p:pic>
      <p:sp>
        <p:nvSpPr>
          <p:cNvPr id="4" name="Marcador de contenido 3">
            <a:extLst>
              <a:ext uri="{FF2B5EF4-FFF2-40B4-BE49-F238E27FC236}">
                <a16:creationId xmlns:a16="http://schemas.microsoft.com/office/drawing/2014/main" id="{582B6D55-05A8-4760-AD60-A7C1984D8482}"/>
              </a:ext>
            </a:extLst>
          </p:cNvPr>
          <p:cNvSpPr>
            <a:spLocks noGrp="1"/>
          </p:cNvSpPr>
          <p:nvPr>
            <p:ph sz="half" idx="2"/>
          </p:nvPr>
        </p:nvSpPr>
        <p:spPr>
          <a:xfrm>
            <a:off x="791580" y="1555768"/>
            <a:ext cx="7560840" cy="874991"/>
          </a:xfrm>
        </p:spPr>
        <p:txBody>
          <a:bodyPr>
            <a:normAutofit fontScale="92500"/>
          </a:bodyPr>
          <a:lstStyle/>
          <a:p>
            <a:pPr marL="0" indent="0">
              <a:buNone/>
            </a:pPr>
            <a:r>
              <a:rPr lang="es-AR" sz="2400" b="1" dirty="0"/>
              <a:t>Procesador Segmentado Multifuncional </a:t>
            </a:r>
            <a:r>
              <a:rPr lang="es-AR" sz="2400" b="1" dirty="0" err="1"/>
              <a:t>Superescalar</a:t>
            </a:r>
            <a:r>
              <a:rPr lang="es-AR" sz="2400" b="1" dirty="0"/>
              <a:t> Dinámico con Emisión de dos instrucciones por ciclo</a:t>
            </a:r>
          </a:p>
          <a:p>
            <a:endParaRPr lang="es-AR" dirty="0"/>
          </a:p>
        </p:txBody>
      </p:sp>
    </p:spTree>
    <p:extLst>
      <p:ext uri="{BB962C8B-B14F-4D97-AF65-F5344CB8AC3E}">
        <p14:creationId xmlns:p14="http://schemas.microsoft.com/office/powerpoint/2010/main" val="761774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0E409-49B5-422B-B0F1-91440084FB5F}"/>
              </a:ext>
            </a:extLst>
          </p:cNvPr>
          <p:cNvSpPr>
            <a:spLocks noGrp="1"/>
          </p:cNvSpPr>
          <p:nvPr>
            <p:ph type="title"/>
          </p:nvPr>
        </p:nvSpPr>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EA651C2F-0E33-4C9F-AF04-83AEC619F7FF}"/>
              </a:ext>
            </a:extLst>
          </p:cNvPr>
          <p:cNvSpPr>
            <a:spLocks noGrp="1"/>
          </p:cNvSpPr>
          <p:nvPr>
            <p:ph idx="1"/>
          </p:nvPr>
        </p:nvSpPr>
        <p:spPr>
          <a:xfrm>
            <a:off x="484710" y="1772816"/>
            <a:ext cx="8202090" cy="4896544"/>
          </a:xfrm>
        </p:spPr>
        <p:txBody>
          <a:bodyPr>
            <a:normAutofit lnSpcReduction="10000"/>
          </a:bodyPr>
          <a:lstStyle/>
          <a:p>
            <a:pPr marL="0" indent="0">
              <a:buNone/>
            </a:pPr>
            <a:r>
              <a:rPr lang="es-AR" sz="2800" b="1" dirty="0"/>
              <a:t>Procesador Segmentado Multifuncional </a:t>
            </a:r>
            <a:r>
              <a:rPr lang="es-AR" sz="2800" b="1" dirty="0" err="1"/>
              <a:t>Superescalar</a:t>
            </a:r>
            <a:r>
              <a:rPr lang="es-AR" sz="2800" b="1" dirty="0"/>
              <a:t> Dinámico con Emisión de dos instrucciones por ciclo</a:t>
            </a:r>
          </a:p>
          <a:p>
            <a:pPr algn="just"/>
            <a:r>
              <a:rPr lang="es-AR" sz="2800" dirty="0"/>
              <a:t>La </a:t>
            </a:r>
            <a:r>
              <a:rPr lang="es-AR" sz="2800" b="1" dirty="0"/>
              <a:t>planificación dinámica de instrucciones </a:t>
            </a:r>
            <a:r>
              <a:rPr lang="es-AR" sz="2800" dirty="0"/>
              <a:t>intenta reducir al máximo el número de paradas del procesador modificando el orden de las instrucciones en tiempo de ejecución para aprovechar al máximo el </a:t>
            </a:r>
            <a:r>
              <a:rPr lang="es-AR" sz="2800" b="1" dirty="0"/>
              <a:t>paralelismo a nivel de instrucción</a:t>
            </a:r>
            <a:r>
              <a:rPr lang="es-AR" sz="2800" dirty="0"/>
              <a:t> (</a:t>
            </a:r>
            <a:r>
              <a:rPr lang="es-AR" sz="2800" b="1" dirty="0"/>
              <a:t>ILP</a:t>
            </a:r>
            <a:r>
              <a:rPr lang="es-AR" sz="2800" dirty="0"/>
              <a:t>) y que los recursos del procesador estén desocupados el menor tiempo posible.</a:t>
            </a:r>
          </a:p>
          <a:p>
            <a:endParaRPr lang="es-AR" dirty="0"/>
          </a:p>
        </p:txBody>
      </p:sp>
    </p:spTree>
    <p:extLst>
      <p:ext uri="{BB962C8B-B14F-4D97-AF65-F5344CB8AC3E}">
        <p14:creationId xmlns:p14="http://schemas.microsoft.com/office/powerpoint/2010/main" val="585116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38E4B-FFFD-4E1A-880A-F0D5BB0C89EC}"/>
              </a:ext>
            </a:extLst>
          </p:cNvPr>
          <p:cNvSpPr>
            <a:spLocks noGrp="1"/>
          </p:cNvSpPr>
          <p:nvPr>
            <p:ph type="title"/>
          </p:nvPr>
        </p:nvSpPr>
        <p:spPr>
          <a:xfrm>
            <a:off x="484710" y="452718"/>
            <a:ext cx="7255642" cy="1400530"/>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417BA7D3-51D5-4B83-81D6-DC3D8E69FBDB}"/>
              </a:ext>
            </a:extLst>
          </p:cNvPr>
          <p:cNvSpPr>
            <a:spLocks noGrp="1"/>
          </p:cNvSpPr>
          <p:nvPr>
            <p:ph idx="1"/>
          </p:nvPr>
        </p:nvSpPr>
        <p:spPr>
          <a:xfrm>
            <a:off x="484710" y="1853249"/>
            <a:ext cx="8119738" cy="4395158"/>
          </a:xfrm>
        </p:spPr>
        <p:txBody>
          <a:bodyPr>
            <a:normAutofit lnSpcReduction="10000"/>
          </a:bodyPr>
          <a:lstStyle/>
          <a:p>
            <a:pPr algn="just"/>
            <a:r>
              <a:rPr lang="es-AR" sz="2400" dirty="0"/>
              <a:t>Cuando se utilizan técnicas de planificación dinámica la </a:t>
            </a:r>
            <a:r>
              <a:rPr lang="es-AR" sz="2400" b="1" dirty="0">
                <a:effectLst>
                  <a:outerShdw blurRad="38100" dist="38100" dir="2700000" algn="tl">
                    <a:srgbClr val="000000">
                      <a:alpha val="43137"/>
                    </a:srgbClr>
                  </a:outerShdw>
                </a:effectLst>
              </a:rPr>
              <a:t>etapa</a:t>
            </a:r>
            <a:r>
              <a:rPr lang="es-AR" sz="2400" dirty="0"/>
              <a:t> </a:t>
            </a:r>
            <a:r>
              <a:rPr lang="es-AR" sz="2400" b="1" dirty="0">
                <a:effectLst>
                  <a:outerShdw blurRad="38100" dist="38100" dir="2700000" algn="tl">
                    <a:srgbClr val="000000">
                      <a:alpha val="43137"/>
                    </a:srgbClr>
                  </a:outerShdw>
                </a:effectLst>
              </a:rPr>
              <a:t>F</a:t>
            </a:r>
            <a:r>
              <a:rPr lang="es-AR" sz="2400" dirty="0"/>
              <a:t> de búsqueda de instrucción suele complicarse ligeramente, ya que se buscan instrucciones en la memoria caché de instrucciones a la mayor velocidad posible y se almacenan, normalmente, </a:t>
            </a:r>
            <a:r>
              <a:rPr lang="es-AR" sz="2400" dirty="0" err="1"/>
              <a:t>predecodificadas</a:t>
            </a:r>
            <a:r>
              <a:rPr lang="es-AR" sz="2400" dirty="0"/>
              <a:t>, en una cola de instrucciones de donde se pueden ir retirando para planificar cuáles se deben ejecutar en el procesador en cada momento. La </a:t>
            </a:r>
            <a:r>
              <a:rPr lang="es-AR" sz="2400" b="1" dirty="0" err="1">
                <a:effectLst>
                  <a:outerShdw blurRad="38100" dist="38100" dir="2700000" algn="tl">
                    <a:srgbClr val="000000">
                      <a:alpha val="43137"/>
                    </a:srgbClr>
                  </a:outerShdw>
                </a:effectLst>
              </a:rPr>
              <a:t>predecodificación</a:t>
            </a:r>
            <a:r>
              <a:rPr lang="es-AR" sz="2400" b="1" dirty="0">
                <a:effectLst>
                  <a:outerShdw blurRad="38100" dist="38100" dir="2700000" algn="tl">
                    <a:srgbClr val="000000">
                      <a:alpha val="43137"/>
                    </a:srgbClr>
                  </a:outerShdw>
                </a:effectLst>
              </a:rPr>
              <a:t> de instrucciones </a:t>
            </a:r>
            <a:r>
              <a:rPr lang="es-AR" sz="2400" dirty="0"/>
              <a:t>suele realizarse cuando las instrucciones pasan de la caché de nivel 2 a la caché de nivel 1 para que luego la decodificación sea más rápida. </a:t>
            </a:r>
            <a:endParaRPr lang="es-AR" dirty="0"/>
          </a:p>
        </p:txBody>
      </p:sp>
    </p:spTree>
    <p:extLst>
      <p:ext uri="{BB962C8B-B14F-4D97-AF65-F5344CB8AC3E}">
        <p14:creationId xmlns:p14="http://schemas.microsoft.com/office/powerpoint/2010/main" val="66968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17F05B-42AF-493A-88D9-FC6E88C65CD5}"/>
              </a:ext>
            </a:extLst>
          </p:cNvPr>
          <p:cNvSpPr>
            <a:spLocks noGrp="1"/>
          </p:cNvSpPr>
          <p:nvPr>
            <p:ph type="title"/>
          </p:nvPr>
        </p:nvSpPr>
        <p:spPr/>
        <p:txBody>
          <a:bodyPr/>
          <a:lstStyle/>
          <a:p>
            <a:r>
              <a:rPr lang="es-AR" sz="3600" dirty="0"/>
              <a:t>Evolución en las Técnicas de Diseño de los Procesadores</a:t>
            </a:r>
          </a:p>
        </p:txBody>
      </p:sp>
      <p:sp>
        <p:nvSpPr>
          <p:cNvPr id="3" name="Marcador de contenido 2">
            <a:extLst>
              <a:ext uri="{FF2B5EF4-FFF2-40B4-BE49-F238E27FC236}">
                <a16:creationId xmlns:a16="http://schemas.microsoft.com/office/drawing/2014/main" id="{B682DB75-F024-4C99-98C8-58F37B6F1AC7}"/>
              </a:ext>
            </a:extLst>
          </p:cNvPr>
          <p:cNvSpPr>
            <a:spLocks noGrp="1"/>
          </p:cNvSpPr>
          <p:nvPr>
            <p:ph idx="1"/>
          </p:nvPr>
        </p:nvSpPr>
        <p:spPr>
          <a:xfrm>
            <a:off x="457200" y="1700808"/>
            <a:ext cx="8229600" cy="4425355"/>
          </a:xfrm>
        </p:spPr>
        <p:txBody>
          <a:bodyPr/>
          <a:lstStyle/>
          <a:p>
            <a:pPr algn="just"/>
            <a:r>
              <a:rPr lang="es-AR" sz="2400" dirty="0"/>
              <a:t>La parte del procesador que se encarga de las tareas asociadas a la </a:t>
            </a:r>
            <a:r>
              <a:rPr lang="es-AR" sz="2400" b="1" dirty="0">
                <a:effectLst>
                  <a:outerShdw blurRad="38100" dist="38100" dir="2700000" algn="tl">
                    <a:srgbClr val="000000">
                      <a:alpha val="43137"/>
                    </a:srgbClr>
                  </a:outerShdw>
                </a:effectLst>
              </a:rPr>
              <a:t>etapa F</a:t>
            </a:r>
            <a:r>
              <a:rPr lang="es-AR" sz="2400" dirty="0"/>
              <a:t> suele denominarse </a:t>
            </a:r>
            <a:r>
              <a:rPr lang="es-AR" sz="2400" b="1" dirty="0">
                <a:effectLst>
                  <a:outerShdw blurRad="38100" dist="38100" dir="2700000" algn="tl">
                    <a:srgbClr val="000000">
                      <a:alpha val="43137"/>
                    </a:srgbClr>
                  </a:outerShdw>
                </a:effectLst>
              </a:rPr>
              <a:t>Front-</a:t>
            </a:r>
            <a:r>
              <a:rPr lang="es-AR" sz="2400" b="1" dirty="0" err="1">
                <a:effectLst>
                  <a:outerShdw blurRad="38100" dist="38100" dir="2700000" algn="tl">
                    <a:srgbClr val="000000">
                      <a:alpha val="43137"/>
                    </a:srgbClr>
                  </a:outerShdw>
                </a:effectLst>
              </a:rPr>
              <a:t>End</a:t>
            </a:r>
            <a:r>
              <a:rPr lang="es-AR" sz="2400" dirty="0"/>
              <a:t>, mientras que </a:t>
            </a:r>
            <a:r>
              <a:rPr lang="es-AR" sz="2400" b="1" dirty="0">
                <a:effectLst>
                  <a:outerShdw blurRad="38100" dist="38100" dir="2700000" algn="tl">
                    <a:srgbClr val="000000">
                      <a:alpha val="43137"/>
                    </a:srgbClr>
                  </a:outerShdw>
                </a:effectLst>
              </a:rPr>
              <a:t>el núcleo de planificación, ejecución y escritura de resultados</a:t>
            </a:r>
            <a:r>
              <a:rPr lang="es-AR" sz="2400" dirty="0"/>
              <a:t> suele denominarse </a:t>
            </a:r>
            <a:r>
              <a:rPr lang="es-AR" sz="2400" b="1" dirty="0">
                <a:effectLst>
                  <a:outerShdw blurRad="38100" dist="38100" dir="2700000" algn="tl">
                    <a:srgbClr val="000000">
                      <a:alpha val="43137"/>
                    </a:srgbClr>
                  </a:outerShdw>
                </a:effectLst>
              </a:rPr>
              <a:t>Back-</a:t>
            </a:r>
            <a:r>
              <a:rPr lang="es-AR" sz="2400" b="1" dirty="0" err="1">
                <a:effectLst>
                  <a:outerShdw blurRad="38100" dist="38100" dir="2700000" algn="tl">
                    <a:srgbClr val="000000">
                      <a:alpha val="43137"/>
                    </a:srgbClr>
                  </a:outerShdw>
                </a:effectLst>
              </a:rPr>
              <a:t>End</a:t>
            </a:r>
            <a:r>
              <a:rPr lang="es-AR" sz="2400" dirty="0"/>
              <a:t>.</a:t>
            </a:r>
          </a:p>
          <a:p>
            <a:pPr algn="just"/>
            <a:r>
              <a:rPr lang="es-AR" sz="2400" dirty="0"/>
              <a:t>La </a:t>
            </a:r>
            <a:r>
              <a:rPr lang="es-AR" sz="2400" b="1" dirty="0">
                <a:effectLst>
                  <a:outerShdw blurRad="38100" dist="38100" dir="2700000" algn="tl">
                    <a:srgbClr val="000000">
                      <a:alpha val="43137"/>
                    </a:srgbClr>
                  </a:outerShdw>
                </a:effectLst>
              </a:rPr>
              <a:t>etapa D</a:t>
            </a:r>
            <a:r>
              <a:rPr lang="es-AR" sz="2400" dirty="0"/>
              <a:t> se suele dividir en dos fases, en la primera (que normalmente se sigue denominando </a:t>
            </a:r>
            <a:r>
              <a:rPr lang="es-AR" sz="2400" b="1" dirty="0">
                <a:effectLst>
                  <a:outerShdw blurRad="38100" dist="38100" dir="2700000" algn="tl">
                    <a:srgbClr val="000000">
                      <a:alpha val="43137"/>
                    </a:srgbClr>
                  </a:outerShdw>
                </a:effectLst>
              </a:rPr>
              <a:t>D</a:t>
            </a:r>
            <a:r>
              <a:rPr lang="es-AR" sz="2400" dirty="0"/>
              <a:t> de </a:t>
            </a:r>
            <a:r>
              <a:rPr lang="es-AR" sz="2400" b="1" dirty="0">
                <a:effectLst>
                  <a:outerShdw blurRad="38100" dist="38100" dir="2700000" algn="tl">
                    <a:srgbClr val="000000">
                      <a:alpha val="43137"/>
                    </a:srgbClr>
                  </a:outerShdw>
                </a:effectLst>
              </a:rPr>
              <a:t>decodificación</a:t>
            </a:r>
            <a:r>
              <a:rPr lang="es-AR" sz="2400" dirty="0"/>
              <a:t>) se realiza la </a:t>
            </a:r>
            <a:r>
              <a:rPr lang="es-AR" sz="2400" b="1" dirty="0">
                <a:effectLst>
                  <a:outerShdw blurRad="38100" dist="38100" dir="2700000" algn="tl">
                    <a:srgbClr val="000000">
                      <a:alpha val="43137"/>
                    </a:srgbClr>
                  </a:outerShdw>
                </a:effectLst>
              </a:rPr>
              <a:t>decodificación de las instrucciones y se comprueban los riesgos</a:t>
            </a:r>
            <a:r>
              <a:rPr lang="es-AR" sz="2400" dirty="0"/>
              <a:t>, mientras que en la segunda se realiza la </a:t>
            </a:r>
            <a:r>
              <a:rPr lang="es-AR" sz="2400" b="1" dirty="0">
                <a:effectLst>
                  <a:outerShdw blurRad="38100" dist="38100" dir="2700000" algn="tl">
                    <a:srgbClr val="000000">
                      <a:alpha val="43137"/>
                    </a:srgbClr>
                  </a:outerShdw>
                </a:effectLst>
              </a:rPr>
              <a:t>lectura de operandos</a:t>
            </a:r>
            <a:r>
              <a:rPr lang="es-AR" sz="2400" b="1" dirty="0"/>
              <a:t> </a:t>
            </a:r>
            <a:r>
              <a:rPr lang="es-AR" sz="2400" dirty="0"/>
              <a:t>(</a:t>
            </a:r>
            <a:r>
              <a:rPr lang="es-AR" sz="2400" b="1" dirty="0">
                <a:effectLst>
                  <a:outerShdw blurRad="38100" dist="38100" dir="2700000" algn="tl">
                    <a:srgbClr val="000000">
                      <a:alpha val="43137"/>
                    </a:srgbClr>
                  </a:outerShdw>
                </a:effectLst>
              </a:rPr>
              <a:t>LO</a:t>
            </a:r>
            <a:r>
              <a:rPr lang="es-AR" sz="2400" dirty="0"/>
              <a:t>).</a:t>
            </a:r>
          </a:p>
          <a:p>
            <a:pPr marL="0" indent="0">
              <a:buNone/>
            </a:pPr>
            <a:endParaRPr lang="es-AR" dirty="0"/>
          </a:p>
        </p:txBody>
      </p:sp>
    </p:spTree>
    <p:extLst>
      <p:ext uri="{BB962C8B-B14F-4D97-AF65-F5344CB8AC3E}">
        <p14:creationId xmlns:p14="http://schemas.microsoft.com/office/powerpoint/2010/main" val="3911679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77286B-1F69-400A-A667-E50539E2F148}"/>
              </a:ext>
            </a:extLst>
          </p:cNvPr>
          <p:cNvSpPr>
            <a:spLocks noGrp="1"/>
          </p:cNvSpPr>
          <p:nvPr>
            <p:ph type="title"/>
          </p:nvPr>
        </p:nvSpPr>
        <p:spPr>
          <a:xfrm>
            <a:off x="484710" y="260648"/>
            <a:ext cx="7055380" cy="1152128"/>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D7162C04-C57B-4845-9068-DF01CFBCAB37}"/>
              </a:ext>
            </a:extLst>
          </p:cNvPr>
          <p:cNvSpPr>
            <a:spLocks noGrp="1"/>
          </p:cNvSpPr>
          <p:nvPr>
            <p:ph idx="1"/>
          </p:nvPr>
        </p:nvSpPr>
        <p:spPr>
          <a:xfrm>
            <a:off x="179512" y="1628800"/>
            <a:ext cx="8507288" cy="4776482"/>
          </a:xfrm>
        </p:spPr>
        <p:txBody>
          <a:bodyPr>
            <a:normAutofit lnSpcReduction="10000"/>
          </a:bodyPr>
          <a:lstStyle/>
          <a:p>
            <a:pPr algn="just"/>
            <a:r>
              <a:rPr lang="es-AR" sz="2000" dirty="0"/>
              <a:t>Tras la etapa de decodificación las instrucciones se suelen enviar a algún tipo de </a:t>
            </a:r>
            <a:r>
              <a:rPr lang="es-AR" sz="2000" b="1" dirty="0">
                <a:effectLst>
                  <a:outerShdw blurRad="38100" dist="38100" dir="2700000" algn="tl">
                    <a:srgbClr val="000000">
                      <a:alpha val="43137"/>
                    </a:srgbClr>
                  </a:outerShdw>
                </a:effectLst>
              </a:rPr>
              <a:t>estructura hardware </a:t>
            </a:r>
            <a:r>
              <a:rPr lang="es-AR" sz="2000" dirty="0"/>
              <a:t>(normalmente denominada </a:t>
            </a:r>
            <a:r>
              <a:rPr lang="es-AR" sz="2000" b="1" dirty="0">
                <a:effectLst>
                  <a:outerShdw blurRad="38100" dist="38100" dir="2700000" algn="tl">
                    <a:srgbClr val="000000">
                      <a:alpha val="43137"/>
                    </a:srgbClr>
                  </a:outerShdw>
                </a:effectLst>
              </a:rPr>
              <a:t>ventana de instrucciones</a:t>
            </a:r>
            <a:r>
              <a:rPr lang="es-AR" sz="2000" dirty="0"/>
              <a:t>) donde esperan a poder ejecutarse. La lectura de operandos puede realizarse antes de enviar las instrucciones a esta estructura, encargada de realizar la planificación, o ya en la propia ventana de instrucciones</a:t>
            </a:r>
            <a:r>
              <a:rPr lang="es-AR" sz="2400" dirty="0"/>
              <a:t>.</a:t>
            </a:r>
          </a:p>
          <a:p>
            <a:pPr algn="just"/>
            <a:r>
              <a:rPr lang="es-AR" sz="2000" dirty="0"/>
              <a:t>De hecho la </a:t>
            </a:r>
            <a:r>
              <a:rPr lang="es-AR" sz="2000" b="1" dirty="0">
                <a:effectLst>
                  <a:outerShdw blurRad="38100" dist="38100" dir="2700000" algn="tl">
                    <a:srgbClr val="000000">
                      <a:alpha val="43137"/>
                    </a:srgbClr>
                  </a:outerShdw>
                </a:effectLst>
              </a:rPr>
              <a:t>planificación dinámica </a:t>
            </a:r>
            <a:r>
              <a:rPr lang="es-AR" sz="2000" dirty="0"/>
              <a:t>se basa en </a:t>
            </a:r>
            <a:r>
              <a:rPr lang="es-AR" sz="2000" b="1" dirty="0">
                <a:effectLst>
                  <a:outerShdw blurRad="38100" dist="38100" dir="2700000" algn="tl">
                    <a:srgbClr val="000000">
                      <a:alpha val="43137"/>
                    </a:srgbClr>
                  </a:outerShdw>
                </a:effectLst>
              </a:rPr>
              <a:t>buscar y decodificar las instrucciones en el orden secuencial en el que aparecen en el código, pero en permitir que la lectura de operandos y las etapas posteriores se realicen fuera de orden</a:t>
            </a:r>
            <a:r>
              <a:rPr lang="es-AR" sz="2000" dirty="0"/>
              <a:t>. Es decir, la </a:t>
            </a:r>
            <a:r>
              <a:rPr lang="es-AR" sz="2000" b="1" dirty="0">
                <a:effectLst>
                  <a:outerShdw blurRad="38100" dist="38100" dir="2700000" algn="tl">
                    <a:srgbClr val="000000">
                      <a:alpha val="43137"/>
                    </a:srgbClr>
                  </a:outerShdw>
                </a:effectLst>
              </a:rPr>
              <a:t>emisión de instrucciones </a:t>
            </a:r>
            <a:r>
              <a:rPr lang="es-AR" sz="2000" dirty="0"/>
              <a:t>(</a:t>
            </a:r>
            <a:r>
              <a:rPr lang="es-AR" sz="2000" b="1" dirty="0">
                <a:effectLst>
                  <a:outerShdw blurRad="38100" dist="38100" dir="2700000" algn="tl">
                    <a:srgbClr val="000000">
                      <a:alpha val="43137"/>
                    </a:srgbClr>
                  </a:outerShdw>
                </a:effectLst>
              </a:rPr>
              <a:t>E</a:t>
            </a:r>
            <a:r>
              <a:rPr lang="es-AR" sz="2000" dirty="0"/>
              <a:t>), que no es más que </a:t>
            </a:r>
            <a:r>
              <a:rPr lang="es-AR" sz="2000" b="1" dirty="0"/>
              <a:t>comprobar que éstas tienen disponibles sus operandos y las unidades funcionales que necesitan para ejecutarse</a:t>
            </a:r>
            <a:r>
              <a:rPr lang="es-AR" sz="2000" dirty="0"/>
              <a:t>, </a:t>
            </a:r>
            <a:r>
              <a:rPr lang="es-AR" sz="2000" b="1" dirty="0"/>
              <a:t>puede desordenarse para que los riesgos de datos no obliguen a parar el procesador.</a:t>
            </a:r>
          </a:p>
        </p:txBody>
      </p:sp>
    </p:spTree>
    <p:extLst>
      <p:ext uri="{BB962C8B-B14F-4D97-AF65-F5344CB8AC3E}">
        <p14:creationId xmlns:p14="http://schemas.microsoft.com/office/powerpoint/2010/main" val="4013177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1 Título"/>
          <p:cNvSpPr>
            <a:spLocks noGrp="1"/>
          </p:cNvSpPr>
          <p:nvPr>
            <p:ph type="title"/>
          </p:nvPr>
        </p:nvSpPr>
        <p:spPr/>
        <p:txBody>
          <a:bodyPr/>
          <a:lstStyle/>
          <a:p>
            <a:endParaRPr lang="es-AR"/>
          </a:p>
        </p:txBody>
      </p:sp>
      <p:pic>
        <p:nvPicPr>
          <p:cNvPr id="4099" name="Picture 2"/>
          <p:cNvPicPr>
            <a:picLocks noGrp="1" noChangeAspect="1" noChangeArrowheads="1"/>
          </p:cNvPicPr>
          <p:nvPr>
            <p:ph idx="1"/>
          </p:nvPr>
        </p:nvPicPr>
        <p:blipFill>
          <a:blip r:embed="rId2" cstate="print"/>
          <a:srcRect/>
          <a:stretch>
            <a:fillRect/>
          </a:stretch>
        </p:blipFill>
        <p:spPr>
          <a:xfrm>
            <a:off x="292100" y="396875"/>
            <a:ext cx="8096250" cy="6056313"/>
          </a:xfr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8A9AB-3629-4A06-9565-C3057B8446D1}"/>
              </a:ext>
            </a:extLst>
          </p:cNvPr>
          <p:cNvSpPr>
            <a:spLocks noGrp="1"/>
          </p:cNvSpPr>
          <p:nvPr>
            <p:ph type="title"/>
          </p:nvPr>
        </p:nvSpPr>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7F38BB5A-AB26-4FF1-A3DB-612D10C47A15}"/>
              </a:ext>
            </a:extLst>
          </p:cNvPr>
          <p:cNvSpPr>
            <a:spLocks noGrp="1"/>
          </p:cNvSpPr>
          <p:nvPr>
            <p:ph idx="1"/>
          </p:nvPr>
        </p:nvSpPr>
        <p:spPr>
          <a:xfrm>
            <a:off x="0" y="1628800"/>
            <a:ext cx="8820472" cy="4896544"/>
          </a:xfrm>
        </p:spPr>
        <p:txBody>
          <a:bodyPr>
            <a:normAutofit fontScale="92500" lnSpcReduction="20000"/>
          </a:bodyPr>
          <a:lstStyle/>
          <a:p>
            <a:pPr algn="just"/>
            <a:r>
              <a:rPr lang="es-AR" sz="2000" dirty="0"/>
              <a:t>La </a:t>
            </a:r>
            <a:r>
              <a:rPr lang="es-AR" sz="2000" b="1" dirty="0">
                <a:effectLst>
                  <a:outerShdw blurRad="38100" dist="38100" dir="2700000" algn="tl">
                    <a:srgbClr val="000000">
                      <a:alpha val="43137"/>
                    </a:srgbClr>
                  </a:outerShdw>
                </a:effectLst>
              </a:rPr>
              <a:t>ejecución de instrucciones fuera de orden </a:t>
            </a:r>
            <a:r>
              <a:rPr lang="es-AR" sz="2000" dirty="0"/>
              <a:t>conlleva la aparición de riesgos asociados a </a:t>
            </a:r>
            <a:r>
              <a:rPr lang="es-AR" sz="2000" b="1" dirty="0">
                <a:effectLst>
                  <a:outerShdw blurRad="38100" dist="38100" dir="2700000" algn="tl">
                    <a:srgbClr val="000000">
                      <a:alpha val="43137"/>
                    </a:srgbClr>
                  </a:outerShdw>
                </a:effectLst>
              </a:rPr>
              <a:t>dependencias WAR </a:t>
            </a:r>
            <a:r>
              <a:rPr lang="es-AR" sz="2000" b="1" dirty="0"/>
              <a:t>(</a:t>
            </a:r>
            <a:r>
              <a:rPr lang="es-AR" sz="2000" b="1" dirty="0" err="1">
                <a:effectLst>
                  <a:outerShdw blurRad="38100" dist="38100" dir="2700000" algn="tl">
                    <a:srgbClr val="000000">
                      <a:alpha val="43137"/>
                    </a:srgbClr>
                  </a:outerShdw>
                </a:effectLst>
              </a:rPr>
              <a:t>Write</a:t>
            </a:r>
            <a:r>
              <a:rPr lang="es-AR" sz="2000" b="1" dirty="0">
                <a:effectLst>
                  <a:outerShdw blurRad="38100" dist="38100" dir="2700000" algn="tl">
                    <a:srgbClr val="000000">
                      <a:alpha val="43137"/>
                    </a:srgbClr>
                  </a:outerShdw>
                </a:effectLst>
              </a:rPr>
              <a:t> After </a:t>
            </a:r>
            <a:r>
              <a:rPr lang="es-AR" sz="2000" b="1" dirty="0" err="1">
                <a:effectLst>
                  <a:outerShdw blurRad="38100" dist="38100" dir="2700000" algn="tl">
                    <a:srgbClr val="000000">
                      <a:alpha val="43137"/>
                    </a:srgbClr>
                  </a:outerShdw>
                </a:effectLst>
              </a:rPr>
              <a:t>Read</a:t>
            </a:r>
            <a:r>
              <a:rPr lang="es-AR" sz="2000" b="1" dirty="0">
                <a:effectLst>
                  <a:outerShdw blurRad="38100" dist="38100" dir="2700000" algn="tl">
                    <a:srgbClr val="000000">
                      <a:alpha val="43137"/>
                    </a:srgbClr>
                  </a:outerShdw>
                </a:effectLst>
              </a:rPr>
              <a:t> </a:t>
            </a:r>
            <a:r>
              <a:rPr lang="es-AR" sz="2000" b="1" dirty="0" err="1">
                <a:effectLst>
                  <a:outerShdw blurRad="38100" dist="38100" dir="2700000" algn="tl">
                    <a:srgbClr val="000000">
                      <a:alpha val="43137"/>
                    </a:srgbClr>
                  </a:outerShdw>
                </a:effectLst>
              </a:rPr>
              <a:t>dependency</a:t>
            </a:r>
            <a:r>
              <a:rPr lang="es-AR" sz="2000" b="1" dirty="0"/>
              <a:t> o </a:t>
            </a:r>
            <a:r>
              <a:rPr lang="es-AR" sz="2000" b="1" dirty="0">
                <a:effectLst>
                  <a:outerShdw blurRad="38100" dist="38100" dir="2700000" algn="tl">
                    <a:srgbClr val="000000">
                      <a:alpha val="43137"/>
                    </a:srgbClr>
                  </a:outerShdw>
                </a:effectLst>
              </a:rPr>
              <a:t>dependencia verdadera de datos </a:t>
            </a:r>
            <a:r>
              <a:rPr lang="es-AR" sz="2000" b="1" dirty="0"/>
              <a:t>o </a:t>
            </a:r>
            <a:r>
              <a:rPr lang="es-AR" sz="2000" b="1" dirty="0">
                <a:effectLst>
                  <a:outerShdw blurRad="38100" dist="38100" dir="2700000" algn="tl">
                    <a:srgbClr val="000000">
                      <a:alpha val="43137"/>
                    </a:srgbClr>
                  </a:outerShdw>
                </a:effectLst>
              </a:rPr>
              <a:t>dependencia de flujo</a:t>
            </a:r>
            <a:r>
              <a:rPr lang="es-AR" sz="2000" b="1" dirty="0"/>
              <a:t>) </a:t>
            </a:r>
            <a:r>
              <a:rPr lang="es-AR" sz="2000" dirty="0"/>
              <a:t> y </a:t>
            </a:r>
            <a:r>
              <a:rPr lang="es-AR" sz="2000" b="1" dirty="0">
                <a:effectLst>
                  <a:outerShdw blurRad="38100" dist="38100" dir="2700000" algn="tl">
                    <a:srgbClr val="000000">
                      <a:alpha val="43137"/>
                    </a:srgbClr>
                  </a:outerShdw>
                </a:effectLst>
              </a:rPr>
              <a:t>WAW</a:t>
            </a:r>
            <a:r>
              <a:rPr lang="es-AR" sz="2000" b="1" dirty="0"/>
              <a:t> (</a:t>
            </a:r>
            <a:r>
              <a:rPr lang="es-AR" sz="2000" b="1" dirty="0" err="1">
                <a:effectLst>
                  <a:outerShdw blurRad="38100" dist="38100" dir="2700000" algn="tl">
                    <a:srgbClr val="000000">
                      <a:alpha val="43137"/>
                    </a:srgbClr>
                  </a:outerShdw>
                </a:effectLst>
              </a:rPr>
              <a:t>Write</a:t>
            </a:r>
            <a:r>
              <a:rPr lang="es-AR" sz="2000" b="1" dirty="0">
                <a:effectLst>
                  <a:outerShdw blurRad="38100" dist="38100" dir="2700000" algn="tl">
                    <a:srgbClr val="000000">
                      <a:alpha val="43137"/>
                    </a:srgbClr>
                  </a:outerShdw>
                </a:effectLst>
              </a:rPr>
              <a:t> After </a:t>
            </a:r>
            <a:r>
              <a:rPr lang="es-AR" sz="2000" b="1" dirty="0" err="1">
                <a:effectLst>
                  <a:outerShdw blurRad="38100" dist="38100" dir="2700000" algn="tl">
                    <a:srgbClr val="000000">
                      <a:alpha val="43137"/>
                    </a:srgbClr>
                  </a:outerShdw>
                </a:effectLst>
              </a:rPr>
              <a:t>Write</a:t>
            </a:r>
            <a:r>
              <a:rPr lang="es-AR" sz="2000" b="1" dirty="0">
                <a:effectLst>
                  <a:outerShdw blurRad="38100" dist="38100" dir="2700000" algn="tl">
                    <a:srgbClr val="000000">
                      <a:alpha val="43137"/>
                    </a:srgbClr>
                  </a:outerShdw>
                </a:effectLst>
              </a:rPr>
              <a:t> </a:t>
            </a:r>
            <a:r>
              <a:rPr lang="es-AR" sz="2000" b="1" dirty="0" err="1">
                <a:effectLst>
                  <a:outerShdw blurRad="38100" dist="38100" dir="2700000" algn="tl">
                    <a:srgbClr val="000000">
                      <a:alpha val="43137"/>
                    </a:srgbClr>
                  </a:outerShdw>
                </a:effectLst>
              </a:rPr>
              <a:t>dependency</a:t>
            </a:r>
            <a:r>
              <a:rPr lang="es-AR" sz="2000" b="1" dirty="0">
                <a:effectLst>
                  <a:outerShdw blurRad="38100" dist="38100" dir="2700000" algn="tl">
                    <a:srgbClr val="000000">
                      <a:alpha val="43137"/>
                    </a:srgbClr>
                  </a:outerShdw>
                </a:effectLst>
              </a:rPr>
              <a:t> </a:t>
            </a:r>
            <a:r>
              <a:rPr lang="es-AR" sz="2000" b="1" dirty="0"/>
              <a:t>o </a:t>
            </a:r>
            <a:r>
              <a:rPr lang="es-AR" sz="2000" b="1" dirty="0">
                <a:effectLst>
                  <a:outerShdw blurRad="38100" dist="38100" dir="2700000" algn="tl">
                    <a:srgbClr val="000000">
                      <a:alpha val="43137"/>
                    </a:srgbClr>
                  </a:outerShdw>
                </a:effectLst>
              </a:rPr>
              <a:t>dependencia de salida</a:t>
            </a:r>
            <a:r>
              <a:rPr lang="es-AR" sz="2000" b="1" dirty="0"/>
              <a:t>)</a:t>
            </a:r>
            <a:r>
              <a:rPr lang="es-AR" sz="2000" dirty="0"/>
              <a:t> incluso en el caso del  procesador segmentado unifuncional, por lo que estos riesgos, que hasta ahora no habían aparecido para este tipo de procesador cuando todas las instrucciones pasaban por las mismas etapas, deberán resolverse también de alguna manera.</a:t>
            </a:r>
          </a:p>
          <a:p>
            <a:pPr algn="just">
              <a:buFont typeface="Wingdings" panose="05000000000000000000" pitchFamily="2" charset="2"/>
              <a:buChar char="v"/>
            </a:pPr>
            <a:r>
              <a:rPr lang="es-AR" sz="2000" dirty="0"/>
              <a:t>Ejemplo </a:t>
            </a:r>
            <a:r>
              <a:rPr lang="es-AR" sz="2000" b="1" dirty="0">
                <a:effectLst>
                  <a:outerShdw blurRad="38100" dist="38100" dir="2700000" algn="tl">
                    <a:srgbClr val="000000">
                      <a:alpha val="43137"/>
                    </a:srgbClr>
                  </a:outerShdw>
                </a:effectLst>
              </a:rPr>
              <a:t>WAR </a:t>
            </a:r>
            <a:r>
              <a:rPr lang="es-AR" sz="2000" b="1" dirty="0"/>
              <a:t>(</a:t>
            </a:r>
            <a:r>
              <a:rPr lang="es-AR" sz="2000" b="1" dirty="0" err="1">
                <a:effectLst>
                  <a:outerShdw blurRad="38100" dist="38100" dir="2700000" algn="tl">
                    <a:srgbClr val="000000">
                      <a:alpha val="43137"/>
                    </a:srgbClr>
                  </a:outerShdw>
                </a:effectLst>
              </a:rPr>
              <a:t>Write</a:t>
            </a:r>
            <a:r>
              <a:rPr lang="es-AR" sz="2000" b="1" dirty="0">
                <a:effectLst>
                  <a:outerShdw blurRad="38100" dist="38100" dir="2700000" algn="tl">
                    <a:srgbClr val="000000">
                      <a:alpha val="43137"/>
                    </a:srgbClr>
                  </a:outerShdw>
                </a:effectLst>
              </a:rPr>
              <a:t> After </a:t>
            </a:r>
            <a:r>
              <a:rPr lang="es-AR" sz="2000" b="1" dirty="0" err="1">
                <a:effectLst>
                  <a:outerShdw blurRad="38100" dist="38100" dir="2700000" algn="tl">
                    <a:srgbClr val="000000">
                      <a:alpha val="43137"/>
                    </a:srgbClr>
                  </a:outerShdw>
                </a:effectLst>
              </a:rPr>
              <a:t>Read</a:t>
            </a:r>
            <a:r>
              <a:rPr lang="es-AR" sz="2000" b="1" dirty="0">
                <a:effectLst>
                  <a:outerShdw blurRad="38100" dist="38100" dir="2700000" algn="tl">
                    <a:srgbClr val="000000">
                      <a:alpha val="43137"/>
                    </a:srgbClr>
                  </a:outerShdw>
                </a:effectLst>
              </a:rPr>
              <a:t> </a:t>
            </a:r>
            <a:r>
              <a:rPr lang="es-AR" sz="2000" b="1" dirty="0" err="1">
                <a:effectLst>
                  <a:outerShdw blurRad="38100" dist="38100" dir="2700000" algn="tl">
                    <a:srgbClr val="000000">
                      <a:alpha val="43137"/>
                    </a:srgbClr>
                  </a:outerShdw>
                </a:effectLst>
              </a:rPr>
              <a:t>dependency</a:t>
            </a:r>
            <a:r>
              <a:rPr lang="es-AR" sz="2000" b="1" dirty="0"/>
              <a:t> o </a:t>
            </a:r>
            <a:r>
              <a:rPr lang="es-AR" sz="2000" b="1" dirty="0">
                <a:effectLst>
                  <a:outerShdw blurRad="38100" dist="38100" dir="2700000" algn="tl">
                    <a:srgbClr val="000000">
                      <a:alpha val="43137"/>
                    </a:srgbClr>
                  </a:outerShdw>
                </a:effectLst>
              </a:rPr>
              <a:t>dependencia verdadera de datos </a:t>
            </a:r>
            <a:r>
              <a:rPr lang="es-AR" sz="2000" b="1" dirty="0"/>
              <a:t>o </a:t>
            </a:r>
            <a:r>
              <a:rPr lang="es-AR" sz="2000" b="1" dirty="0">
                <a:effectLst>
                  <a:outerShdw blurRad="38100" dist="38100" dir="2700000" algn="tl">
                    <a:srgbClr val="000000">
                      <a:alpha val="43137"/>
                    </a:srgbClr>
                  </a:outerShdw>
                </a:effectLst>
              </a:rPr>
              <a:t>dependencia de flujo</a:t>
            </a:r>
            <a:r>
              <a:rPr lang="es-AR" sz="2000" b="1" dirty="0"/>
              <a:t>)</a:t>
            </a:r>
          </a:p>
          <a:p>
            <a:pPr algn="just">
              <a:buFont typeface="Wingdings" panose="05000000000000000000" pitchFamily="2" charset="2"/>
              <a:buChar char="§"/>
            </a:pPr>
            <a:r>
              <a:rPr lang="es-AR" dirty="0"/>
              <a:t>Consideremos la siguiente secuencia:</a:t>
            </a:r>
          </a:p>
          <a:p>
            <a:pPr lvl="1" algn="just">
              <a:buFont typeface="Arial" panose="020B0604020202020204" pitchFamily="34" charset="0"/>
              <a:buChar char="•"/>
            </a:pPr>
            <a:r>
              <a:rPr lang="es-AR" b="1" dirty="0"/>
              <a:t>ADD  EAX, ECX </a:t>
            </a:r>
            <a:r>
              <a:rPr lang="es-AR" dirty="0"/>
              <a:t>; cargar el registro EAX con el contenido de ECX más el        contenido de EAX</a:t>
            </a:r>
          </a:p>
          <a:p>
            <a:pPr lvl="1" algn="just">
              <a:buFont typeface="Arial" panose="020B0604020202020204" pitchFamily="34" charset="0"/>
              <a:buChar char="•"/>
            </a:pPr>
            <a:r>
              <a:rPr lang="es-AR" b="1" dirty="0"/>
              <a:t>MOV   EBX,  EAX </a:t>
            </a:r>
            <a:r>
              <a:rPr lang="es-AR" dirty="0"/>
              <a:t>; cargar EBX con el contenido de EAX</a:t>
            </a:r>
          </a:p>
          <a:p>
            <a:pPr algn="just">
              <a:buFont typeface="Arial" panose="020B0604020202020204" pitchFamily="34" charset="0"/>
              <a:buChar char="•"/>
            </a:pPr>
            <a:r>
              <a:rPr lang="es-AR" dirty="0"/>
              <a:t>La segunda instrucción puede ser buscada y decodificada </a:t>
            </a:r>
            <a:r>
              <a:rPr lang="es-AR" b="1" dirty="0">
                <a:effectLst>
                  <a:outerShdw blurRad="38100" dist="38100" dir="2700000" algn="tl">
                    <a:srgbClr val="000000">
                      <a:alpha val="43137"/>
                    </a:srgbClr>
                  </a:outerShdw>
                </a:effectLst>
              </a:rPr>
              <a:t>pero no puede ejecutarse hasta que la primera instrucción sea ejecutada</a:t>
            </a:r>
            <a:r>
              <a:rPr lang="es-AR" dirty="0"/>
              <a:t>. La razón es que la segunda instrucción necesita el dato (resultado) producido en la primera instrucción.</a:t>
            </a:r>
          </a:p>
          <a:p>
            <a:pPr algn="just"/>
            <a:endParaRPr lang="es-AR" b="1" dirty="0"/>
          </a:p>
          <a:p>
            <a:pPr algn="just"/>
            <a:endParaRPr lang="es-AR" b="1" dirty="0"/>
          </a:p>
          <a:p>
            <a:pPr algn="just"/>
            <a:endParaRPr lang="es-AR" sz="2000" dirty="0"/>
          </a:p>
          <a:p>
            <a:endParaRPr lang="es-AR" dirty="0"/>
          </a:p>
        </p:txBody>
      </p:sp>
    </p:spTree>
    <p:extLst>
      <p:ext uri="{BB962C8B-B14F-4D97-AF65-F5344CB8AC3E}">
        <p14:creationId xmlns:p14="http://schemas.microsoft.com/office/powerpoint/2010/main" val="1623208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8555D-F069-B347-D0FD-ADE34A712142}"/>
              </a:ext>
            </a:extLst>
          </p:cNvPr>
          <p:cNvSpPr>
            <a:spLocks noGrp="1"/>
          </p:cNvSpPr>
          <p:nvPr>
            <p:ph type="title"/>
          </p:nvPr>
        </p:nvSpPr>
        <p:spPr/>
        <p:txBody>
          <a:bodyPr/>
          <a:lstStyle/>
          <a:p>
            <a:r>
              <a:rPr lang="es-AR" sz="3600" dirty="0">
                <a:effectLst>
                  <a:outerShdw blurRad="38100" dist="38100" dir="2700000" algn="tl">
                    <a:srgbClr val="000000">
                      <a:alpha val="43137"/>
                    </a:srgbClr>
                  </a:outerShdw>
                </a:effectLst>
              </a:rPr>
              <a:t>Evolución en las Técnicas de Diseño de los Procesadores</a:t>
            </a:r>
            <a:endParaRPr lang="es-AR" sz="3600" dirty="0"/>
          </a:p>
        </p:txBody>
      </p:sp>
      <p:sp>
        <p:nvSpPr>
          <p:cNvPr id="3" name="Marcador de contenido 2">
            <a:extLst>
              <a:ext uri="{FF2B5EF4-FFF2-40B4-BE49-F238E27FC236}">
                <a16:creationId xmlns:a16="http://schemas.microsoft.com/office/drawing/2014/main" id="{92E9F070-0FF9-025B-141E-85E7345A7C94}"/>
              </a:ext>
            </a:extLst>
          </p:cNvPr>
          <p:cNvSpPr>
            <a:spLocks noGrp="1"/>
          </p:cNvSpPr>
          <p:nvPr>
            <p:ph idx="1"/>
          </p:nvPr>
        </p:nvSpPr>
        <p:spPr>
          <a:xfrm>
            <a:off x="179512" y="1772816"/>
            <a:ext cx="8479778" cy="4917429"/>
          </a:xfrm>
        </p:spPr>
        <p:txBody>
          <a:bodyPr>
            <a:normAutofit fontScale="77500" lnSpcReduction="20000"/>
          </a:bodyPr>
          <a:lstStyle/>
          <a:p>
            <a:pPr algn="just">
              <a:buFont typeface="Wingdings" panose="05000000000000000000" pitchFamily="2" charset="2"/>
              <a:buChar char="v"/>
            </a:pPr>
            <a:r>
              <a:rPr lang="es-AR" sz="2100" dirty="0"/>
              <a:t>Ejemplo</a:t>
            </a:r>
            <a:r>
              <a:rPr lang="es-AR" sz="2100" b="1" dirty="0">
                <a:effectLst>
                  <a:outerShdw blurRad="38100" dist="38100" dir="2700000" algn="tl">
                    <a:srgbClr val="000000">
                      <a:alpha val="43137"/>
                    </a:srgbClr>
                  </a:outerShdw>
                </a:effectLst>
              </a:rPr>
              <a:t> WAW</a:t>
            </a:r>
            <a:r>
              <a:rPr lang="es-AR" sz="2100" b="1" dirty="0"/>
              <a:t> (</a:t>
            </a:r>
            <a:r>
              <a:rPr lang="es-AR" sz="2100" b="1" dirty="0" err="1">
                <a:effectLst>
                  <a:outerShdw blurRad="38100" dist="38100" dir="2700000" algn="tl">
                    <a:srgbClr val="000000">
                      <a:alpha val="43137"/>
                    </a:srgbClr>
                  </a:outerShdw>
                </a:effectLst>
              </a:rPr>
              <a:t>Write</a:t>
            </a:r>
            <a:r>
              <a:rPr lang="es-AR" sz="2100" b="1" dirty="0">
                <a:effectLst>
                  <a:outerShdw blurRad="38100" dist="38100" dir="2700000" algn="tl">
                    <a:srgbClr val="000000">
                      <a:alpha val="43137"/>
                    </a:srgbClr>
                  </a:outerShdw>
                </a:effectLst>
              </a:rPr>
              <a:t> After </a:t>
            </a:r>
            <a:r>
              <a:rPr lang="es-AR" sz="2100" b="1" dirty="0" err="1">
                <a:effectLst>
                  <a:outerShdw blurRad="38100" dist="38100" dir="2700000" algn="tl">
                    <a:srgbClr val="000000">
                      <a:alpha val="43137"/>
                    </a:srgbClr>
                  </a:outerShdw>
                </a:effectLst>
              </a:rPr>
              <a:t>Write</a:t>
            </a:r>
            <a:r>
              <a:rPr lang="es-AR" sz="2100" b="1" dirty="0">
                <a:effectLst>
                  <a:outerShdw blurRad="38100" dist="38100" dir="2700000" algn="tl">
                    <a:srgbClr val="000000">
                      <a:alpha val="43137"/>
                    </a:srgbClr>
                  </a:outerShdw>
                </a:effectLst>
              </a:rPr>
              <a:t> </a:t>
            </a:r>
            <a:r>
              <a:rPr lang="es-AR" sz="2100" b="1" dirty="0" err="1">
                <a:effectLst>
                  <a:outerShdw blurRad="38100" dist="38100" dir="2700000" algn="tl">
                    <a:srgbClr val="000000">
                      <a:alpha val="43137"/>
                    </a:srgbClr>
                  </a:outerShdw>
                </a:effectLst>
              </a:rPr>
              <a:t>dependency</a:t>
            </a:r>
            <a:r>
              <a:rPr lang="es-AR" sz="2100" b="1" dirty="0">
                <a:effectLst>
                  <a:outerShdw blurRad="38100" dist="38100" dir="2700000" algn="tl">
                    <a:srgbClr val="000000">
                      <a:alpha val="43137"/>
                    </a:srgbClr>
                  </a:outerShdw>
                </a:effectLst>
              </a:rPr>
              <a:t> </a:t>
            </a:r>
            <a:r>
              <a:rPr lang="es-AR" sz="2100" b="1" dirty="0"/>
              <a:t>o </a:t>
            </a:r>
            <a:r>
              <a:rPr lang="es-AR" sz="2100" b="1" dirty="0">
                <a:effectLst>
                  <a:outerShdw blurRad="38100" dist="38100" dir="2700000" algn="tl">
                    <a:srgbClr val="000000">
                      <a:alpha val="43137"/>
                    </a:srgbClr>
                  </a:outerShdw>
                </a:effectLst>
              </a:rPr>
              <a:t>dependencia de salida</a:t>
            </a:r>
            <a:r>
              <a:rPr lang="es-AR" sz="2100" b="1" dirty="0"/>
              <a:t>)</a:t>
            </a:r>
          </a:p>
          <a:p>
            <a:pPr lvl="1" algn="just">
              <a:buFont typeface="Arial" panose="020B0604020202020204" pitchFamily="34" charset="0"/>
              <a:buChar char="•"/>
            </a:pPr>
            <a:r>
              <a:rPr lang="es-AR" sz="2100" b="1" dirty="0">
                <a:effectLst>
                  <a:outerShdw blurRad="38100" dist="38100" dir="2700000" algn="tl">
                    <a:srgbClr val="000000">
                      <a:alpha val="43137"/>
                    </a:srgbClr>
                  </a:outerShdw>
                </a:effectLst>
              </a:rPr>
              <a:t>I1 : R3 &lt;- R3 </a:t>
            </a:r>
            <a:r>
              <a:rPr lang="es-AR" sz="2100" b="1" dirty="0" err="1">
                <a:effectLst>
                  <a:outerShdw blurRad="38100" dist="38100" dir="2700000" algn="tl">
                    <a:srgbClr val="000000">
                      <a:alpha val="43137"/>
                    </a:srgbClr>
                  </a:outerShdw>
                </a:effectLst>
              </a:rPr>
              <a:t>op</a:t>
            </a:r>
            <a:r>
              <a:rPr lang="es-AR" sz="2100" b="1" dirty="0">
                <a:effectLst>
                  <a:outerShdw blurRad="38100" dist="38100" dir="2700000" algn="tl">
                    <a:srgbClr val="000000">
                      <a:alpha val="43137"/>
                    </a:srgbClr>
                  </a:outerShdw>
                </a:effectLst>
              </a:rPr>
              <a:t> R5</a:t>
            </a:r>
          </a:p>
          <a:p>
            <a:pPr lvl="1" algn="just">
              <a:buFont typeface="Arial" panose="020B0604020202020204" pitchFamily="34" charset="0"/>
              <a:buChar char="•"/>
            </a:pPr>
            <a:r>
              <a:rPr lang="es-AR" sz="2100" b="1" dirty="0">
                <a:effectLst>
                  <a:outerShdw blurRad="38100" dist="38100" dir="2700000" algn="tl">
                    <a:srgbClr val="000000">
                      <a:alpha val="43137"/>
                    </a:srgbClr>
                  </a:outerShdw>
                </a:effectLst>
              </a:rPr>
              <a:t>I2 : R4 &lt;- R3 + 1</a:t>
            </a:r>
          </a:p>
          <a:p>
            <a:pPr lvl="1" algn="just">
              <a:buFont typeface="Arial" panose="020B0604020202020204" pitchFamily="34" charset="0"/>
              <a:buChar char="•"/>
            </a:pPr>
            <a:r>
              <a:rPr lang="es-AR" sz="2100" b="1" dirty="0">
                <a:effectLst>
                  <a:outerShdw blurRad="38100" dist="38100" dir="2700000" algn="tl">
                    <a:srgbClr val="000000">
                      <a:alpha val="43137"/>
                    </a:srgbClr>
                  </a:outerShdw>
                </a:effectLst>
              </a:rPr>
              <a:t>I3 : R3 &lt;- R5 + 1</a:t>
            </a:r>
          </a:p>
          <a:p>
            <a:pPr lvl="1" algn="just">
              <a:buFont typeface="Arial" panose="020B0604020202020204" pitchFamily="34" charset="0"/>
              <a:buChar char="•"/>
            </a:pPr>
            <a:r>
              <a:rPr lang="es-AR" sz="2100" b="1" dirty="0">
                <a:effectLst>
                  <a:outerShdw blurRad="38100" dist="38100" dir="2700000" algn="tl">
                    <a:srgbClr val="000000">
                      <a:alpha val="43137"/>
                    </a:srgbClr>
                  </a:outerShdw>
                </a:effectLst>
              </a:rPr>
              <a:t>I4 : R7 &lt;- R3 </a:t>
            </a:r>
            <a:r>
              <a:rPr lang="es-AR" sz="2100" b="1" dirty="0" err="1">
                <a:effectLst>
                  <a:outerShdw blurRad="38100" dist="38100" dir="2700000" algn="tl">
                    <a:srgbClr val="000000">
                      <a:alpha val="43137"/>
                    </a:srgbClr>
                  </a:outerShdw>
                </a:effectLst>
              </a:rPr>
              <a:t>op</a:t>
            </a:r>
            <a:r>
              <a:rPr lang="es-AR" sz="2100" b="1" dirty="0">
                <a:effectLst>
                  <a:outerShdw blurRad="38100" dist="38100" dir="2700000" algn="tl">
                    <a:srgbClr val="000000">
                      <a:alpha val="43137"/>
                    </a:srgbClr>
                  </a:outerShdw>
                </a:effectLst>
              </a:rPr>
              <a:t> R4</a:t>
            </a:r>
          </a:p>
          <a:p>
            <a:pPr lvl="1" algn="just">
              <a:buFont typeface="Arial" panose="020B0604020202020204" pitchFamily="34" charset="0"/>
              <a:buChar char="•"/>
            </a:pPr>
            <a:r>
              <a:rPr lang="es-AR" sz="2100" b="1" dirty="0">
                <a:effectLst>
                  <a:outerShdw blurRad="38100" dist="38100" dir="2700000" algn="tl">
                    <a:srgbClr val="000000">
                      <a:alpha val="43137"/>
                    </a:srgbClr>
                  </a:outerShdw>
                </a:effectLst>
              </a:rPr>
              <a:t>(</a:t>
            </a:r>
            <a:r>
              <a:rPr lang="es-AR" sz="2100" b="1" dirty="0" err="1">
                <a:effectLst>
                  <a:outerShdw blurRad="38100" dist="38100" dir="2700000" algn="tl">
                    <a:srgbClr val="000000">
                      <a:alpha val="43137"/>
                    </a:srgbClr>
                  </a:outerShdw>
                </a:effectLst>
              </a:rPr>
              <a:t>op</a:t>
            </a:r>
            <a:r>
              <a:rPr lang="es-AR" sz="2100" b="1" dirty="0">
                <a:effectLst>
                  <a:outerShdw blurRad="38100" dist="38100" dir="2700000" algn="tl">
                    <a:srgbClr val="000000">
                      <a:alpha val="43137"/>
                    </a:srgbClr>
                  </a:outerShdw>
                </a:effectLst>
              </a:rPr>
              <a:t> representa a cualquier operación entre los contenidos de los registros y &lt;- representa “asignar a”)</a:t>
            </a:r>
          </a:p>
          <a:p>
            <a:pPr algn="just">
              <a:buFont typeface="Arial" panose="020B0604020202020204" pitchFamily="34" charset="0"/>
              <a:buChar char="•"/>
            </a:pPr>
            <a:r>
              <a:rPr lang="es-AR" sz="2300" b="1" dirty="0">
                <a:effectLst>
                  <a:outerShdw blurRad="38100" dist="38100" dir="2700000" algn="tl">
                    <a:srgbClr val="000000">
                      <a:alpha val="43137"/>
                    </a:srgbClr>
                  </a:outerShdw>
                </a:effectLst>
              </a:rPr>
              <a:t>La instrucción I2 no puede ejecutarse antes que la instrucción I1, porque ella necesita el resultado en el registro R3 producido en I1; este es un ejemplo de una verdadera dependencia de datos. De forma similar, I4 debe esperar por I3, porque ella usa el resultado producido por I3.¿Qué hay acerca de la relación entre I1 y I3?. Si I3 se ejecuta completamente antes que I1, entonces un valor incorrecto contenido  en R3 será buscado para la ejecución de I4. Consecuentemente, I3 debe completarse después que I1 para producir el valor de salida correcto. Para asegurar esto, la emisión de la tercera instrucción debe ser demorada si su resultado puede ser sobre escrito después por una instrucción anterior que toma más tiempo en completarse.</a:t>
            </a:r>
          </a:p>
          <a:p>
            <a:pPr algn="just">
              <a:buFont typeface="Arial" panose="020B0604020202020204" pitchFamily="34" charset="0"/>
              <a:buChar char="•"/>
            </a:pPr>
            <a:endParaRPr lang="es-AR" sz="2000" b="1" dirty="0">
              <a:effectLst>
                <a:outerShdw blurRad="38100" dist="38100" dir="2700000" algn="tl">
                  <a:srgbClr val="000000">
                    <a:alpha val="43137"/>
                  </a:srgbClr>
                </a:outerShdw>
              </a:effectLst>
            </a:endParaRPr>
          </a:p>
          <a:p>
            <a:endParaRPr lang="es-AR" dirty="0"/>
          </a:p>
        </p:txBody>
      </p:sp>
    </p:spTree>
    <p:extLst>
      <p:ext uri="{BB962C8B-B14F-4D97-AF65-F5344CB8AC3E}">
        <p14:creationId xmlns:p14="http://schemas.microsoft.com/office/powerpoint/2010/main" val="310761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38A48-6B19-4BBF-A839-85CCEBE2D258}"/>
              </a:ext>
            </a:extLst>
          </p:cNvPr>
          <p:cNvSpPr>
            <a:spLocks noGrp="1"/>
          </p:cNvSpPr>
          <p:nvPr>
            <p:ph type="title"/>
          </p:nvPr>
        </p:nvSpPr>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24D795B9-C10A-476D-B902-2ED0B62AD05B}"/>
              </a:ext>
            </a:extLst>
          </p:cNvPr>
          <p:cNvSpPr>
            <a:spLocks noGrp="1"/>
          </p:cNvSpPr>
          <p:nvPr>
            <p:ph idx="1"/>
          </p:nvPr>
        </p:nvSpPr>
        <p:spPr>
          <a:xfrm>
            <a:off x="506949" y="2132856"/>
            <a:ext cx="8119738" cy="3240360"/>
          </a:xfrm>
        </p:spPr>
        <p:txBody>
          <a:bodyPr>
            <a:normAutofit fontScale="92500" lnSpcReduction="10000"/>
          </a:bodyPr>
          <a:lstStyle/>
          <a:p>
            <a:pPr algn="just"/>
            <a:r>
              <a:rPr lang="es-AR" sz="2000" b="1" dirty="0">
                <a:effectLst>
                  <a:outerShdw blurRad="38100" dist="38100" dir="2700000" algn="tl">
                    <a:srgbClr val="000000">
                      <a:alpha val="43137"/>
                    </a:srgbClr>
                  </a:outerShdw>
                </a:effectLst>
              </a:rPr>
              <a:t>La planificación de instrucciones aritmético-lógicas suele realizarse independientemente de la planificación de instrucciones de acceso a memoria</a:t>
            </a:r>
            <a:r>
              <a:rPr lang="es-AR" sz="2000" dirty="0"/>
              <a:t>, ya que, para estas últimas, los algoritmos de planificación tienen en cuenta que la jerarquía de memoria no es ideal, que la traducción de dirección virtual a física puede ser una etapa costosa, etc.</a:t>
            </a:r>
          </a:p>
          <a:p>
            <a:pPr algn="just"/>
            <a:r>
              <a:rPr lang="es-AR" dirty="0"/>
              <a:t>La principal limitación está en que </a:t>
            </a:r>
            <a:r>
              <a:rPr lang="es-AR" b="1" dirty="0">
                <a:effectLst>
                  <a:outerShdw blurRad="38100" dist="38100" dir="2700000" algn="tl">
                    <a:srgbClr val="000000">
                      <a:alpha val="43137"/>
                    </a:srgbClr>
                  </a:outerShdw>
                </a:effectLst>
              </a:rPr>
              <a:t>no se pueden emitir instrucciones que dependan de saltos antes de que estos se resuelvan</a:t>
            </a:r>
            <a:r>
              <a:rPr lang="es-AR" dirty="0">
                <a:effectLst>
                  <a:outerShdw blurRad="38100" dist="38100" dir="2700000" algn="tl">
                    <a:srgbClr val="000000">
                      <a:alpha val="43137"/>
                    </a:srgbClr>
                  </a:outerShdw>
                </a:effectLst>
              </a:rPr>
              <a:t>. </a:t>
            </a:r>
          </a:p>
          <a:p>
            <a:r>
              <a:rPr lang="es-AR" b="1" dirty="0">
                <a:effectLst>
                  <a:outerShdw blurRad="38100" dist="38100" dir="2700000" algn="tl">
                    <a:srgbClr val="000000">
                      <a:alpha val="43137"/>
                    </a:srgbClr>
                  </a:outerShdw>
                </a:effectLst>
              </a:rPr>
              <a:t>Tampoco pueden desordenar la ejecución de las instrucciones de acceso a memoria.</a:t>
            </a:r>
          </a:p>
          <a:p>
            <a:endParaRPr lang="es-AR" dirty="0"/>
          </a:p>
        </p:txBody>
      </p:sp>
    </p:spTree>
    <p:extLst>
      <p:ext uri="{BB962C8B-B14F-4D97-AF65-F5344CB8AC3E}">
        <p14:creationId xmlns:p14="http://schemas.microsoft.com/office/powerpoint/2010/main" val="3982162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A92203-DFC2-4170-AAA3-17CF23732230}"/>
              </a:ext>
            </a:extLst>
          </p:cNvPr>
          <p:cNvSpPr>
            <a:spLocks noGrp="1"/>
          </p:cNvSpPr>
          <p:nvPr>
            <p:ph type="title"/>
          </p:nvPr>
        </p:nvSpPr>
        <p:spPr>
          <a:xfrm>
            <a:off x="510209" y="237304"/>
            <a:ext cx="7211144" cy="1046306"/>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pic>
        <p:nvPicPr>
          <p:cNvPr id="5" name="Marcador de contenido 4">
            <a:extLst>
              <a:ext uri="{FF2B5EF4-FFF2-40B4-BE49-F238E27FC236}">
                <a16:creationId xmlns:a16="http://schemas.microsoft.com/office/drawing/2014/main" id="{A05C4076-5C7F-4AC4-A9BC-0DD67913063F}"/>
              </a:ext>
            </a:extLst>
          </p:cNvPr>
          <p:cNvPicPr>
            <a:picLocks noGrp="1" noChangeAspect="1"/>
          </p:cNvPicPr>
          <p:nvPr>
            <p:ph sz="half" idx="1"/>
          </p:nvPr>
        </p:nvPicPr>
        <p:blipFill>
          <a:blip r:embed="rId2"/>
          <a:stretch>
            <a:fillRect/>
          </a:stretch>
        </p:blipFill>
        <p:spPr>
          <a:xfrm>
            <a:off x="2159732" y="2224477"/>
            <a:ext cx="4824536" cy="4617769"/>
          </a:xfrm>
          <a:prstGeom prst="rect">
            <a:avLst/>
          </a:prstGeom>
        </p:spPr>
      </p:pic>
      <p:sp>
        <p:nvSpPr>
          <p:cNvPr id="4" name="Marcador de contenido 3">
            <a:extLst>
              <a:ext uri="{FF2B5EF4-FFF2-40B4-BE49-F238E27FC236}">
                <a16:creationId xmlns:a16="http://schemas.microsoft.com/office/drawing/2014/main" id="{CB0A85F1-E0B8-4506-BE26-77E95183476A}"/>
              </a:ext>
            </a:extLst>
          </p:cNvPr>
          <p:cNvSpPr>
            <a:spLocks noGrp="1"/>
          </p:cNvSpPr>
          <p:nvPr>
            <p:ph sz="half" idx="2"/>
          </p:nvPr>
        </p:nvSpPr>
        <p:spPr>
          <a:xfrm>
            <a:off x="510209" y="1437055"/>
            <a:ext cx="8229600" cy="787422"/>
          </a:xfrm>
        </p:spPr>
        <p:txBody>
          <a:bodyPr>
            <a:normAutofit lnSpcReduction="10000"/>
          </a:bodyPr>
          <a:lstStyle/>
          <a:p>
            <a:pPr marL="0" indent="0">
              <a:buNone/>
            </a:pPr>
            <a:r>
              <a:rPr lang="es-AR" sz="2400" b="1" dirty="0"/>
              <a:t>Procesador Segmentado Multifuncional </a:t>
            </a:r>
            <a:r>
              <a:rPr lang="es-AR" sz="2400" b="1" dirty="0" err="1"/>
              <a:t>Superescalar</a:t>
            </a:r>
            <a:r>
              <a:rPr lang="es-AR" sz="2400" b="1" dirty="0"/>
              <a:t> Dinámico con Especulación</a:t>
            </a:r>
          </a:p>
          <a:p>
            <a:endParaRPr lang="es-AR" dirty="0"/>
          </a:p>
        </p:txBody>
      </p:sp>
    </p:spTree>
    <p:extLst>
      <p:ext uri="{BB962C8B-B14F-4D97-AF65-F5344CB8AC3E}">
        <p14:creationId xmlns:p14="http://schemas.microsoft.com/office/powerpoint/2010/main" val="336987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96EB26-A355-4859-8E12-75CF75ECE989}"/>
              </a:ext>
            </a:extLst>
          </p:cNvPr>
          <p:cNvSpPr>
            <a:spLocks noGrp="1"/>
          </p:cNvSpPr>
          <p:nvPr>
            <p:ph type="title"/>
          </p:nvPr>
        </p:nvSpPr>
        <p:spPr>
          <a:xfrm>
            <a:off x="971600" y="49351"/>
            <a:ext cx="6563072" cy="562074"/>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4433785C-B28A-40C9-BDA2-371D5F80FACD}"/>
              </a:ext>
            </a:extLst>
          </p:cNvPr>
          <p:cNvSpPr>
            <a:spLocks noGrp="1"/>
          </p:cNvSpPr>
          <p:nvPr>
            <p:ph idx="1"/>
          </p:nvPr>
        </p:nvSpPr>
        <p:spPr>
          <a:xfrm>
            <a:off x="467544" y="1268760"/>
            <a:ext cx="8352928" cy="5400600"/>
          </a:xfrm>
        </p:spPr>
        <p:txBody>
          <a:bodyPr>
            <a:normAutofit fontScale="92500" lnSpcReduction="20000"/>
          </a:bodyPr>
          <a:lstStyle/>
          <a:p>
            <a:pPr marL="0" indent="0">
              <a:buNone/>
            </a:pPr>
            <a:r>
              <a:rPr lang="es-AR" sz="2800" b="1" dirty="0"/>
              <a:t>Procesador Segmentado Multifuncional </a:t>
            </a:r>
            <a:r>
              <a:rPr lang="es-AR" sz="2800" b="1" dirty="0" err="1"/>
              <a:t>Superescalar</a:t>
            </a:r>
            <a:r>
              <a:rPr lang="es-AR" sz="2800" b="1" dirty="0"/>
              <a:t> Dinámico con Especulación</a:t>
            </a:r>
          </a:p>
          <a:p>
            <a:pPr algn="just"/>
            <a:r>
              <a:rPr lang="es-AR" sz="2000" dirty="0"/>
              <a:t>Los </a:t>
            </a:r>
            <a:r>
              <a:rPr lang="es-AR" sz="2000" b="1" dirty="0">
                <a:effectLst>
                  <a:outerShdw blurRad="38100" dist="38100" dir="2700000" algn="tl">
                    <a:srgbClr val="000000">
                      <a:alpha val="43137"/>
                    </a:srgbClr>
                  </a:outerShdw>
                </a:effectLst>
              </a:rPr>
              <a:t>procesadores </a:t>
            </a:r>
            <a:r>
              <a:rPr lang="es-AR" sz="2000" b="1" dirty="0" err="1">
                <a:effectLst>
                  <a:outerShdw blurRad="38100" dist="38100" dir="2700000" algn="tl">
                    <a:srgbClr val="000000">
                      <a:alpha val="43137"/>
                    </a:srgbClr>
                  </a:outerShdw>
                </a:effectLst>
              </a:rPr>
              <a:t>superescalares</a:t>
            </a:r>
            <a:r>
              <a:rPr lang="es-AR" sz="2000" b="1" dirty="0">
                <a:effectLst>
                  <a:outerShdw blurRad="38100" dist="38100" dir="2700000" algn="tl">
                    <a:srgbClr val="000000">
                      <a:alpha val="43137"/>
                    </a:srgbClr>
                  </a:outerShdw>
                </a:effectLst>
              </a:rPr>
              <a:t> con planificación dinámica </a:t>
            </a:r>
            <a:r>
              <a:rPr lang="es-AR" sz="2000" dirty="0"/>
              <a:t>siempre </a:t>
            </a:r>
            <a:r>
              <a:rPr lang="es-AR" sz="2000" b="1" dirty="0"/>
              <a:t>permiten combinar esta </a:t>
            </a:r>
            <a:r>
              <a:rPr lang="es-AR" sz="2000" b="1" dirty="0">
                <a:effectLst>
                  <a:outerShdw blurRad="38100" dist="38100" dir="2700000" algn="tl">
                    <a:srgbClr val="000000">
                      <a:alpha val="43137"/>
                    </a:srgbClr>
                  </a:outerShdw>
                </a:effectLst>
              </a:rPr>
              <a:t>planificación dinámica </a:t>
            </a:r>
            <a:r>
              <a:rPr lang="es-AR" sz="2000" b="1" dirty="0"/>
              <a:t>con la </a:t>
            </a:r>
            <a:r>
              <a:rPr lang="es-AR" sz="2000" b="1" dirty="0">
                <a:effectLst>
                  <a:outerShdw blurRad="38100" dist="38100" dir="2700000" algn="tl">
                    <a:srgbClr val="000000">
                      <a:alpha val="43137"/>
                    </a:srgbClr>
                  </a:outerShdw>
                </a:effectLst>
              </a:rPr>
              <a:t>predicción de saltos </a:t>
            </a:r>
            <a:r>
              <a:rPr lang="es-AR" sz="2000" b="1" dirty="0"/>
              <a:t>y la </a:t>
            </a:r>
            <a:r>
              <a:rPr lang="es-AR" sz="2000" b="1" dirty="0">
                <a:effectLst>
                  <a:outerShdw blurRad="38100" dist="38100" dir="2700000" algn="tl">
                    <a:srgbClr val="000000">
                      <a:alpha val="43137"/>
                    </a:srgbClr>
                  </a:outerShdw>
                </a:effectLst>
              </a:rPr>
              <a:t>ejecución desordenada de los accesos a memoria</a:t>
            </a:r>
            <a:r>
              <a:rPr lang="es-AR" sz="2000" b="1" dirty="0"/>
              <a:t>, de manera que se pueda avanzar trabajo de las instrucciones predichas mientras se resuelven los saltos y los cálculos de las direcciones de acceso a memoria</a:t>
            </a:r>
            <a:r>
              <a:rPr lang="es-AR" sz="2000" dirty="0"/>
              <a:t>. Esta técnica se conoce como </a:t>
            </a:r>
            <a:r>
              <a:rPr lang="es-AR" sz="2000" b="1" dirty="0">
                <a:effectLst>
                  <a:outerShdw blurRad="38100" dist="38100" dir="2700000" algn="tl">
                    <a:srgbClr val="000000">
                      <a:alpha val="43137"/>
                    </a:srgbClr>
                  </a:outerShdw>
                </a:effectLst>
              </a:rPr>
              <a:t>especulación</a:t>
            </a:r>
            <a:r>
              <a:rPr lang="es-AR" sz="2000" dirty="0"/>
              <a:t>.</a:t>
            </a:r>
          </a:p>
          <a:p>
            <a:pPr algn="just"/>
            <a:r>
              <a:rPr lang="es-AR" sz="2000" b="1" dirty="0"/>
              <a:t>La </a:t>
            </a:r>
            <a:r>
              <a:rPr lang="es-AR" sz="2000" b="1" dirty="0">
                <a:effectLst>
                  <a:outerShdw blurRad="38100" dist="38100" dir="2700000" algn="tl">
                    <a:srgbClr val="000000">
                      <a:alpha val="43137"/>
                    </a:srgbClr>
                  </a:outerShdw>
                </a:effectLst>
              </a:rPr>
              <a:t>especulación</a:t>
            </a:r>
            <a:r>
              <a:rPr lang="es-AR" sz="2000" b="1" dirty="0"/>
              <a:t> permite ejecutar instrucciones que dependen de las predicciones de los saltos o de los cálculos necesarios para obtener las direcciones de acceso a memoria</a:t>
            </a:r>
            <a:r>
              <a:rPr lang="es-AR" sz="2000" dirty="0"/>
              <a:t>. Se supone que estas predicciones son correctas y se continúa la ejecución normalmente. </a:t>
            </a:r>
          </a:p>
          <a:p>
            <a:pPr algn="just"/>
            <a:r>
              <a:rPr lang="es-AR" sz="2000" dirty="0"/>
              <a:t>Esta técnica </a:t>
            </a:r>
            <a:r>
              <a:rPr lang="es-AR" sz="2000" b="1" dirty="0"/>
              <a:t>puede aprovechar mucho más el hardware incluido en el procesador</a:t>
            </a:r>
            <a:r>
              <a:rPr lang="es-AR" sz="2000" dirty="0"/>
              <a:t>, permitiendo que la </a:t>
            </a:r>
            <a:r>
              <a:rPr lang="es-AR" sz="2000" b="1" dirty="0">
                <a:effectLst>
                  <a:outerShdw blurRad="38100" dist="38100" dir="2700000" algn="tl">
                    <a:srgbClr val="000000">
                      <a:alpha val="43137"/>
                    </a:srgbClr>
                  </a:outerShdw>
                </a:effectLst>
              </a:rPr>
              <a:t>planificación dinámica </a:t>
            </a:r>
            <a:r>
              <a:rPr lang="es-AR" sz="2000" dirty="0"/>
              <a:t>pueda escoger entre todas las instrucciones, incluidos los saltos y los accesos a memoria, y sin las limitaciones que antes imponían estas instrucciones </a:t>
            </a:r>
          </a:p>
        </p:txBody>
      </p:sp>
    </p:spTree>
    <p:extLst>
      <p:ext uri="{BB962C8B-B14F-4D97-AF65-F5344CB8AC3E}">
        <p14:creationId xmlns:p14="http://schemas.microsoft.com/office/powerpoint/2010/main" val="191861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7A87E-BF3D-4632-A576-1C36BB4DCD38}"/>
              </a:ext>
            </a:extLst>
          </p:cNvPr>
          <p:cNvSpPr>
            <a:spLocks noGrp="1"/>
          </p:cNvSpPr>
          <p:nvPr>
            <p:ph type="title"/>
          </p:nvPr>
        </p:nvSpPr>
        <p:spPr>
          <a:xfrm>
            <a:off x="457200" y="116632"/>
            <a:ext cx="6707088" cy="1035763"/>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DD940EF1-D68C-402D-966D-D51E07314291}"/>
              </a:ext>
            </a:extLst>
          </p:cNvPr>
          <p:cNvSpPr>
            <a:spLocks noGrp="1"/>
          </p:cNvSpPr>
          <p:nvPr>
            <p:ph idx="1"/>
          </p:nvPr>
        </p:nvSpPr>
        <p:spPr>
          <a:xfrm>
            <a:off x="457200" y="1340767"/>
            <a:ext cx="8229600" cy="5040561"/>
          </a:xfrm>
        </p:spPr>
        <p:txBody>
          <a:bodyPr>
            <a:normAutofit lnSpcReduction="10000"/>
          </a:bodyPr>
          <a:lstStyle/>
          <a:p>
            <a:pPr algn="just"/>
            <a:r>
              <a:rPr lang="es-AR" sz="2000" dirty="0"/>
              <a:t>Es necesario </a:t>
            </a:r>
            <a:r>
              <a:rPr lang="es-AR" sz="2000" b="1" dirty="0"/>
              <a:t>añadir una nueva etapa a la ejecución de instrucciones</a:t>
            </a:r>
            <a:r>
              <a:rPr lang="es-AR" sz="2000" dirty="0"/>
              <a:t>, denominada </a:t>
            </a:r>
            <a:r>
              <a:rPr lang="es-AR" sz="2000" b="1" dirty="0"/>
              <a:t>de </a:t>
            </a:r>
            <a:r>
              <a:rPr lang="es-AR" sz="2000" b="1" dirty="0">
                <a:effectLst>
                  <a:outerShdw blurRad="38100" dist="38100" dir="2700000" algn="tl">
                    <a:srgbClr val="000000">
                      <a:alpha val="43137"/>
                    </a:srgbClr>
                  </a:outerShdw>
                </a:effectLst>
              </a:rPr>
              <a:t>terminación</a:t>
            </a:r>
            <a:r>
              <a:rPr lang="es-AR" sz="2000" b="1" dirty="0"/>
              <a:t> o </a:t>
            </a:r>
            <a:r>
              <a:rPr lang="es-AR" sz="2000" b="1" dirty="0" err="1">
                <a:effectLst>
                  <a:outerShdw blurRad="38100" dist="38100" dir="2700000" algn="tl">
                    <a:srgbClr val="000000">
                      <a:alpha val="43137"/>
                    </a:srgbClr>
                  </a:outerShdw>
                </a:effectLst>
              </a:rPr>
              <a:t>commit</a:t>
            </a:r>
            <a:r>
              <a:rPr lang="es-AR" sz="2000" dirty="0"/>
              <a:t>, en la que </a:t>
            </a:r>
            <a:r>
              <a:rPr lang="es-AR" sz="2000" b="1" dirty="0"/>
              <a:t>se comprueba si las instrucciones tenían que ejecutarse realmente o no</a:t>
            </a:r>
            <a:r>
              <a:rPr lang="es-AR" sz="2000" dirty="0"/>
              <a:t> </a:t>
            </a:r>
            <a:r>
              <a:rPr lang="es-AR" sz="2000" b="1" dirty="0"/>
              <a:t>y si, por tanto, deben escribir sus resultados en los registros y en memoria o no</a:t>
            </a:r>
            <a:r>
              <a:rPr lang="es-AR" sz="2000" dirty="0"/>
              <a:t>.</a:t>
            </a:r>
          </a:p>
          <a:p>
            <a:pPr algn="just"/>
            <a:r>
              <a:rPr lang="es-AR" sz="2000" dirty="0"/>
              <a:t>Esta técnica implica un costo, que puede ser simplemente el </a:t>
            </a:r>
            <a:r>
              <a:rPr lang="es-AR" sz="2000" b="1" dirty="0"/>
              <a:t>haber ejecutado instrucciones innecesariamente si alguna de las predicciones de las que dependían ha resultado ser incorrecta </a:t>
            </a:r>
            <a:r>
              <a:rPr lang="es-AR" sz="2000" dirty="0"/>
              <a:t>(</a:t>
            </a:r>
            <a:r>
              <a:rPr lang="es-AR" sz="2000" b="1" dirty="0"/>
              <a:t>esto afecta especialmente al consumo de potencia del procesador</a:t>
            </a:r>
            <a:r>
              <a:rPr lang="es-AR" sz="2000" dirty="0"/>
              <a:t>), o incluso </a:t>
            </a:r>
            <a:r>
              <a:rPr lang="es-AR" sz="2000" b="1" dirty="0"/>
              <a:t>el tener que deshacer o compensar las modificaciones que estas instrucciones han realizado cuando luego se comprueba que no deberían haberse ejecutado o que no se ha resuelto </a:t>
            </a:r>
            <a:r>
              <a:rPr lang="es-AR" sz="2000" b="1" dirty="0">
                <a:effectLst>
                  <a:outerShdw blurRad="38100" dist="38100" dir="2700000" algn="tl">
                    <a:srgbClr val="000000">
                      <a:alpha val="43137"/>
                    </a:srgbClr>
                  </a:outerShdw>
                </a:effectLst>
              </a:rPr>
              <a:t>un riesgo RAW </a:t>
            </a:r>
            <a:r>
              <a:rPr lang="es-AR" sz="2000" b="1" dirty="0"/>
              <a:t>(</a:t>
            </a:r>
            <a:r>
              <a:rPr lang="es-AR" sz="2000" b="1" dirty="0" err="1">
                <a:effectLst>
                  <a:outerShdw blurRad="38100" dist="38100" dir="2700000" algn="tl">
                    <a:srgbClr val="000000">
                      <a:alpha val="43137"/>
                    </a:srgbClr>
                  </a:outerShdw>
                </a:effectLst>
              </a:rPr>
              <a:t>Read</a:t>
            </a:r>
            <a:r>
              <a:rPr lang="es-AR" sz="2000" b="1" dirty="0">
                <a:effectLst>
                  <a:outerShdw blurRad="38100" dist="38100" dir="2700000" algn="tl">
                    <a:srgbClr val="000000">
                      <a:alpha val="43137"/>
                    </a:srgbClr>
                  </a:outerShdw>
                </a:effectLst>
              </a:rPr>
              <a:t> After </a:t>
            </a:r>
            <a:r>
              <a:rPr lang="es-AR" sz="2000" b="1" dirty="0" err="1">
                <a:effectLst>
                  <a:outerShdw blurRad="38100" dist="38100" dir="2700000" algn="tl">
                    <a:srgbClr val="000000">
                      <a:alpha val="43137"/>
                    </a:srgbClr>
                  </a:outerShdw>
                </a:effectLst>
              </a:rPr>
              <a:t>Write</a:t>
            </a:r>
            <a:r>
              <a:rPr lang="es-AR" sz="2000" b="1" dirty="0">
                <a:effectLst>
                  <a:outerShdw blurRad="38100" dist="38100" dir="2700000" algn="tl">
                    <a:srgbClr val="000000">
                      <a:alpha val="43137"/>
                    </a:srgbClr>
                  </a:outerShdw>
                </a:effectLst>
              </a:rPr>
              <a:t> </a:t>
            </a:r>
            <a:r>
              <a:rPr lang="es-AR" sz="2000" b="1" dirty="0" err="1">
                <a:effectLst>
                  <a:outerShdw blurRad="38100" dist="38100" dir="2700000" algn="tl">
                    <a:srgbClr val="000000">
                      <a:alpha val="43137"/>
                    </a:srgbClr>
                  </a:outerShdw>
                </a:effectLst>
              </a:rPr>
              <a:t>dependency</a:t>
            </a:r>
            <a:r>
              <a:rPr lang="es-AR" sz="2000" b="1" dirty="0"/>
              <a:t> o </a:t>
            </a:r>
            <a:r>
              <a:rPr lang="es-AR" sz="2000" b="1" dirty="0" err="1">
                <a:effectLst>
                  <a:outerShdw blurRad="38100" dist="38100" dir="2700000" algn="tl">
                    <a:srgbClr val="000000">
                      <a:alpha val="43137"/>
                    </a:srgbClr>
                  </a:outerShdw>
                </a:effectLst>
              </a:rPr>
              <a:t>antidependencia</a:t>
            </a:r>
            <a:r>
              <a:rPr lang="es-AR" sz="2000" b="1" dirty="0"/>
              <a:t>) entre una instrucción de almacenamiento y una de carga</a:t>
            </a:r>
            <a:r>
              <a:rPr lang="es-AR" sz="2000" dirty="0"/>
              <a:t> </a:t>
            </a:r>
            <a:r>
              <a:rPr lang="es-AR" sz="2000" b="1" dirty="0"/>
              <a:t>adecuadamente</a:t>
            </a:r>
            <a:r>
              <a:rPr lang="es-AR" sz="2000" dirty="0"/>
              <a:t> (aunque esto se evita siempre que es posible porque implica generar y ejecutar nuevo código). </a:t>
            </a:r>
          </a:p>
        </p:txBody>
      </p:sp>
    </p:spTree>
    <p:extLst>
      <p:ext uri="{BB962C8B-B14F-4D97-AF65-F5344CB8AC3E}">
        <p14:creationId xmlns:p14="http://schemas.microsoft.com/office/powerpoint/2010/main" val="1534835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E0789-9D51-3ECA-BA98-EF2E23F15D69}"/>
              </a:ext>
            </a:extLst>
          </p:cNvPr>
          <p:cNvSpPr>
            <a:spLocks noGrp="1"/>
          </p:cNvSpPr>
          <p:nvPr>
            <p:ph type="title"/>
          </p:nvPr>
        </p:nvSpPr>
        <p:spPr/>
        <p:txBody>
          <a:bodyPr/>
          <a:lstStyle/>
          <a:p>
            <a:r>
              <a:rPr lang="es-AR" sz="3600" dirty="0">
                <a:effectLst>
                  <a:outerShdw blurRad="38100" dist="38100" dir="2700000" algn="tl">
                    <a:srgbClr val="000000">
                      <a:alpha val="43137"/>
                    </a:srgbClr>
                  </a:outerShdw>
                </a:effectLst>
              </a:rPr>
              <a:t>Evolución en las Técnicas de Diseño de los Procesadores</a:t>
            </a:r>
            <a:endParaRPr lang="es-AR" sz="3600" dirty="0"/>
          </a:p>
        </p:txBody>
      </p:sp>
      <p:sp>
        <p:nvSpPr>
          <p:cNvPr id="3" name="Marcador de contenido 2">
            <a:extLst>
              <a:ext uri="{FF2B5EF4-FFF2-40B4-BE49-F238E27FC236}">
                <a16:creationId xmlns:a16="http://schemas.microsoft.com/office/drawing/2014/main" id="{F1F35B3A-5E1D-977E-F5E7-051BDCC8B62B}"/>
              </a:ext>
            </a:extLst>
          </p:cNvPr>
          <p:cNvSpPr>
            <a:spLocks noGrp="1"/>
          </p:cNvSpPr>
          <p:nvPr>
            <p:ph idx="1"/>
          </p:nvPr>
        </p:nvSpPr>
        <p:spPr>
          <a:xfrm>
            <a:off x="251520" y="1853248"/>
            <a:ext cx="8136904" cy="4395158"/>
          </a:xfrm>
        </p:spPr>
        <p:txBody>
          <a:bodyPr>
            <a:normAutofit fontScale="92500" lnSpcReduction="10000"/>
          </a:bodyPr>
          <a:lstStyle/>
          <a:p>
            <a:pPr>
              <a:buFont typeface="Wingdings" panose="05000000000000000000" pitchFamily="2" charset="2"/>
              <a:buChar char="v"/>
            </a:pPr>
            <a:r>
              <a:rPr lang="es-AR" dirty="0"/>
              <a:t>Ejemplo </a:t>
            </a:r>
            <a:r>
              <a:rPr lang="es-AR" sz="2000" b="1" dirty="0">
                <a:effectLst>
                  <a:outerShdw blurRad="38100" dist="38100" dir="2700000" algn="tl">
                    <a:srgbClr val="000000">
                      <a:alpha val="43137"/>
                    </a:srgbClr>
                  </a:outerShdw>
                </a:effectLst>
              </a:rPr>
              <a:t>RAW </a:t>
            </a:r>
            <a:r>
              <a:rPr lang="es-AR" sz="2000" b="1" dirty="0"/>
              <a:t>(</a:t>
            </a:r>
            <a:r>
              <a:rPr lang="es-AR" sz="2000" b="1" dirty="0" err="1">
                <a:effectLst>
                  <a:outerShdw blurRad="38100" dist="38100" dir="2700000" algn="tl">
                    <a:srgbClr val="000000">
                      <a:alpha val="43137"/>
                    </a:srgbClr>
                  </a:outerShdw>
                </a:effectLst>
              </a:rPr>
              <a:t>Read</a:t>
            </a:r>
            <a:r>
              <a:rPr lang="es-AR" sz="2000" b="1" dirty="0">
                <a:effectLst>
                  <a:outerShdw blurRad="38100" dist="38100" dir="2700000" algn="tl">
                    <a:srgbClr val="000000">
                      <a:alpha val="43137"/>
                    </a:srgbClr>
                  </a:outerShdw>
                </a:effectLst>
              </a:rPr>
              <a:t> After </a:t>
            </a:r>
            <a:r>
              <a:rPr lang="es-AR" sz="2000" b="1" dirty="0" err="1">
                <a:effectLst>
                  <a:outerShdw blurRad="38100" dist="38100" dir="2700000" algn="tl">
                    <a:srgbClr val="000000">
                      <a:alpha val="43137"/>
                    </a:srgbClr>
                  </a:outerShdw>
                </a:effectLst>
              </a:rPr>
              <a:t>Write</a:t>
            </a:r>
            <a:r>
              <a:rPr lang="es-AR" sz="2000" b="1" dirty="0">
                <a:effectLst>
                  <a:outerShdw blurRad="38100" dist="38100" dir="2700000" algn="tl">
                    <a:srgbClr val="000000">
                      <a:alpha val="43137"/>
                    </a:srgbClr>
                  </a:outerShdw>
                </a:effectLst>
              </a:rPr>
              <a:t> </a:t>
            </a:r>
            <a:r>
              <a:rPr lang="es-AR" sz="2000" b="1" dirty="0" err="1">
                <a:effectLst>
                  <a:outerShdw blurRad="38100" dist="38100" dir="2700000" algn="tl">
                    <a:srgbClr val="000000">
                      <a:alpha val="43137"/>
                    </a:srgbClr>
                  </a:outerShdw>
                </a:effectLst>
              </a:rPr>
              <a:t>dependency</a:t>
            </a:r>
            <a:r>
              <a:rPr lang="es-AR" sz="2000" b="1" dirty="0"/>
              <a:t> o </a:t>
            </a:r>
            <a:r>
              <a:rPr lang="es-AR" sz="2000" b="1" dirty="0" err="1">
                <a:effectLst>
                  <a:outerShdw blurRad="38100" dist="38100" dir="2700000" algn="tl">
                    <a:srgbClr val="000000">
                      <a:alpha val="43137"/>
                    </a:srgbClr>
                  </a:outerShdw>
                </a:effectLst>
              </a:rPr>
              <a:t>antidependencia</a:t>
            </a:r>
            <a:r>
              <a:rPr lang="es-AR" sz="2000" b="1" dirty="0"/>
              <a:t>)</a:t>
            </a:r>
          </a:p>
          <a:p>
            <a:pPr lvl="1" algn="just">
              <a:buFont typeface="Arial" panose="020B0604020202020204" pitchFamily="34" charset="0"/>
              <a:buChar char="•"/>
            </a:pPr>
            <a:r>
              <a:rPr lang="es-AR" sz="1900" b="1" dirty="0">
                <a:effectLst>
                  <a:outerShdw blurRad="38100" dist="38100" dir="2700000" algn="tl">
                    <a:srgbClr val="000000">
                      <a:alpha val="43137"/>
                    </a:srgbClr>
                  </a:outerShdw>
                </a:effectLst>
              </a:rPr>
              <a:t>I1 : R3 &lt;- R3 </a:t>
            </a:r>
            <a:r>
              <a:rPr lang="es-AR" sz="1900" b="1" dirty="0" err="1">
                <a:effectLst>
                  <a:outerShdw blurRad="38100" dist="38100" dir="2700000" algn="tl">
                    <a:srgbClr val="000000">
                      <a:alpha val="43137"/>
                    </a:srgbClr>
                  </a:outerShdw>
                </a:effectLst>
              </a:rPr>
              <a:t>op</a:t>
            </a:r>
            <a:r>
              <a:rPr lang="es-AR" sz="1900" b="1" dirty="0">
                <a:effectLst>
                  <a:outerShdw blurRad="38100" dist="38100" dir="2700000" algn="tl">
                    <a:srgbClr val="000000">
                      <a:alpha val="43137"/>
                    </a:srgbClr>
                  </a:outerShdw>
                </a:effectLst>
              </a:rPr>
              <a:t> R5</a:t>
            </a:r>
          </a:p>
          <a:p>
            <a:pPr lvl="1" algn="just">
              <a:buFont typeface="Arial" panose="020B0604020202020204" pitchFamily="34" charset="0"/>
              <a:buChar char="•"/>
            </a:pPr>
            <a:r>
              <a:rPr lang="es-AR" sz="1900" b="1" dirty="0">
                <a:effectLst>
                  <a:outerShdw blurRad="38100" dist="38100" dir="2700000" algn="tl">
                    <a:srgbClr val="000000">
                      <a:alpha val="43137"/>
                    </a:srgbClr>
                  </a:outerShdw>
                </a:effectLst>
              </a:rPr>
              <a:t>I2 : R4 &lt;- R3 + 1</a:t>
            </a:r>
          </a:p>
          <a:p>
            <a:pPr lvl="1" algn="just">
              <a:buFont typeface="Arial" panose="020B0604020202020204" pitchFamily="34" charset="0"/>
              <a:buChar char="•"/>
            </a:pPr>
            <a:r>
              <a:rPr lang="es-AR" sz="1900" b="1" dirty="0">
                <a:effectLst>
                  <a:outerShdw blurRad="38100" dist="38100" dir="2700000" algn="tl">
                    <a:srgbClr val="000000">
                      <a:alpha val="43137"/>
                    </a:srgbClr>
                  </a:outerShdw>
                </a:effectLst>
              </a:rPr>
              <a:t>I3 : R3 &lt;- R5 + 1</a:t>
            </a:r>
          </a:p>
          <a:p>
            <a:pPr lvl="1" algn="just">
              <a:buFont typeface="Arial" panose="020B0604020202020204" pitchFamily="34" charset="0"/>
              <a:buChar char="•"/>
            </a:pPr>
            <a:r>
              <a:rPr lang="es-AR" sz="1900" b="1" dirty="0">
                <a:effectLst>
                  <a:outerShdw blurRad="38100" dist="38100" dir="2700000" algn="tl">
                    <a:srgbClr val="000000">
                      <a:alpha val="43137"/>
                    </a:srgbClr>
                  </a:outerShdw>
                </a:effectLst>
              </a:rPr>
              <a:t>I4 : R7 &lt;- R3 </a:t>
            </a:r>
            <a:r>
              <a:rPr lang="es-AR" sz="1900" b="1" dirty="0" err="1">
                <a:effectLst>
                  <a:outerShdw blurRad="38100" dist="38100" dir="2700000" algn="tl">
                    <a:srgbClr val="000000">
                      <a:alpha val="43137"/>
                    </a:srgbClr>
                  </a:outerShdw>
                </a:effectLst>
              </a:rPr>
              <a:t>op</a:t>
            </a:r>
            <a:r>
              <a:rPr lang="es-AR" sz="1900" b="1" dirty="0">
                <a:effectLst>
                  <a:outerShdw blurRad="38100" dist="38100" dir="2700000" algn="tl">
                    <a:srgbClr val="000000">
                      <a:alpha val="43137"/>
                    </a:srgbClr>
                  </a:outerShdw>
                </a:effectLst>
              </a:rPr>
              <a:t> R4</a:t>
            </a:r>
          </a:p>
          <a:p>
            <a:pPr algn="just">
              <a:buFont typeface="Arial" panose="020B0604020202020204" pitchFamily="34" charset="0"/>
              <a:buChar char="•"/>
            </a:pPr>
            <a:r>
              <a:rPr lang="es-AR" b="1" dirty="0">
                <a:effectLst>
                  <a:outerShdw blurRad="38100" dist="38100" dir="2700000" algn="tl">
                    <a:srgbClr val="000000">
                      <a:alpha val="43137"/>
                    </a:srgbClr>
                  </a:outerShdw>
                </a:effectLst>
              </a:rPr>
              <a:t>La instrucción I3 no puede completar su ejecución antes que la instrucción I2 comience su ejecución y haya buscado sus operandos. Esto es así porque I3 actualiza el registro R3, el cual es fuente de un operando para I2. El término </a:t>
            </a:r>
            <a:r>
              <a:rPr lang="es-AR" sz="2000" b="1" dirty="0" err="1">
                <a:effectLst>
                  <a:outerShdw blurRad="38100" dist="38100" dir="2700000" algn="tl">
                    <a:srgbClr val="000000">
                      <a:alpha val="43137"/>
                    </a:srgbClr>
                  </a:outerShdw>
                </a:effectLst>
              </a:rPr>
              <a:t>antidependencia</a:t>
            </a:r>
            <a:r>
              <a:rPr lang="es-AR" sz="2000" b="1" dirty="0">
                <a:effectLst>
                  <a:outerShdw blurRad="38100" dist="38100" dir="2700000" algn="tl">
                    <a:srgbClr val="000000">
                      <a:alpha val="43137"/>
                    </a:srgbClr>
                  </a:outerShdw>
                </a:effectLst>
              </a:rPr>
              <a:t> </a:t>
            </a:r>
            <a:r>
              <a:rPr lang="es-AR" sz="2000" b="1" dirty="0"/>
              <a:t>es usado porque la limitación es similar a la producida por una verdadera dependencia de datos, pero a la inversa: </a:t>
            </a:r>
            <a:r>
              <a:rPr lang="es-AR" sz="2000" b="1" dirty="0">
                <a:effectLst>
                  <a:outerShdw blurRad="38100" dist="38100" dir="2700000" algn="tl">
                    <a:srgbClr val="000000">
                      <a:alpha val="43137"/>
                    </a:srgbClr>
                  </a:outerShdw>
                </a:effectLst>
              </a:rPr>
              <a:t>en lugar de que la primera instrucción produzca un valor que la segunda instrucción usa, la segunda instrucción destruye un valor que la primera instrucción usa</a:t>
            </a:r>
            <a:r>
              <a:rPr lang="es-AR" sz="2000" b="1" dirty="0"/>
              <a:t>.</a:t>
            </a:r>
            <a:endParaRPr lang="es-AR" sz="2000" b="1" dirty="0">
              <a:effectLst>
                <a:outerShdw blurRad="38100" dist="38100" dir="2700000" algn="tl">
                  <a:srgbClr val="000000">
                    <a:alpha val="43137"/>
                  </a:srgbClr>
                </a:outerShdw>
              </a:effectLst>
            </a:endParaRPr>
          </a:p>
          <a:p>
            <a:endParaRPr lang="es-AR" dirty="0"/>
          </a:p>
        </p:txBody>
      </p:sp>
    </p:spTree>
    <p:extLst>
      <p:ext uri="{BB962C8B-B14F-4D97-AF65-F5344CB8AC3E}">
        <p14:creationId xmlns:p14="http://schemas.microsoft.com/office/powerpoint/2010/main" val="360374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168EF-3D74-408D-B964-DB70331ADCF3}"/>
              </a:ext>
            </a:extLst>
          </p:cNvPr>
          <p:cNvSpPr>
            <a:spLocks noGrp="1"/>
          </p:cNvSpPr>
          <p:nvPr>
            <p:ph type="title"/>
          </p:nvPr>
        </p:nvSpPr>
        <p:spPr>
          <a:xfrm>
            <a:off x="611560" y="116632"/>
            <a:ext cx="7055380" cy="1400530"/>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8E5E063B-EE8E-4334-89BE-EAC1A6EC42BC}"/>
              </a:ext>
            </a:extLst>
          </p:cNvPr>
          <p:cNvSpPr>
            <a:spLocks noGrp="1"/>
          </p:cNvSpPr>
          <p:nvPr>
            <p:ph idx="1"/>
          </p:nvPr>
        </p:nvSpPr>
        <p:spPr>
          <a:xfrm>
            <a:off x="323528" y="1517162"/>
            <a:ext cx="8363272" cy="4888120"/>
          </a:xfrm>
        </p:spPr>
        <p:txBody>
          <a:bodyPr>
            <a:normAutofit lnSpcReduction="10000"/>
          </a:bodyPr>
          <a:lstStyle/>
          <a:p>
            <a:pPr algn="just"/>
            <a:r>
              <a:rPr lang="es-AR" sz="2000" dirty="0"/>
              <a:t>En todos los procesadores que se basan en la </a:t>
            </a:r>
            <a:r>
              <a:rPr lang="es-AR" sz="2000" b="1" dirty="0">
                <a:effectLst>
                  <a:outerShdw blurRad="38100" dist="38100" dir="2700000" algn="tl">
                    <a:srgbClr val="000000">
                      <a:alpha val="43137"/>
                    </a:srgbClr>
                  </a:outerShdw>
                </a:effectLst>
              </a:rPr>
              <a:t>especulación</a:t>
            </a:r>
            <a:r>
              <a:rPr lang="es-AR" sz="2000" dirty="0"/>
              <a:t> se utiliza </a:t>
            </a:r>
            <a:r>
              <a:rPr lang="es-AR" sz="2000" b="1" dirty="0">
                <a:effectLst>
                  <a:outerShdw blurRad="38100" dist="38100" dir="2700000" algn="tl">
                    <a:srgbClr val="000000">
                      <a:alpha val="43137"/>
                    </a:srgbClr>
                  </a:outerShdw>
                </a:effectLst>
              </a:rPr>
              <a:t>planificación dinámica distribuida</a:t>
            </a:r>
            <a:r>
              <a:rPr lang="es-AR" sz="2000" dirty="0"/>
              <a:t>, es decir, </a:t>
            </a:r>
            <a:r>
              <a:rPr lang="es-AR" sz="2000" b="1" dirty="0">
                <a:effectLst>
                  <a:outerShdw blurRad="38100" dist="38100" dir="2700000" algn="tl">
                    <a:srgbClr val="000000">
                      <a:alpha val="43137"/>
                    </a:srgbClr>
                  </a:outerShdw>
                </a:effectLst>
              </a:rPr>
              <a:t>basada en estaciones de reserva y en el renombramiento de registros</a:t>
            </a:r>
            <a:r>
              <a:rPr lang="es-AR" sz="2000" dirty="0"/>
              <a:t>, ya que es el tipo de planificación que más reduce las paradas por </a:t>
            </a:r>
            <a:r>
              <a:rPr lang="es-AR" sz="2000" b="1" dirty="0">
                <a:effectLst>
                  <a:outerShdw blurRad="38100" dist="38100" dir="2700000" algn="tl">
                    <a:srgbClr val="000000">
                      <a:alpha val="43137"/>
                    </a:srgbClr>
                  </a:outerShdw>
                </a:effectLst>
              </a:rPr>
              <a:t>riesgos de datos o verdadera dependencia de datos </a:t>
            </a:r>
            <a:r>
              <a:rPr lang="es-AR" sz="2000" b="1" dirty="0"/>
              <a:t>(</a:t>
            </a:r>
            <a:r>
              <a:rPr lang="es-AR" sz="2000" b="1" dirty="0">
                <a:effectLst>
                  <a:outerShdw blurRad="38100" dist="38100" dir="2700000" algn="tl">
                    <a:srgbClr val="000000">
                      <a:alpha val="43137"/>
                    </a:srgbClr>
                  </a:outerShdw>
                </a:effectLst>
              </a:rPr>
              <a:t>WAR = </a:t>
            </a:r>
            <a:r>
              <a:rPr lang="es-AR" sz="2000" b="1" dirty="0" err="1">
                <a:effectLst>
                  <a:outerShdw blurRad="38100" dist="38100" dir="2700000" algn="tl">
                    <a:srgbClr val="000000">
                      <a:alpha val="43137"/>
                    </a:srgbClr>
                  </a:outerShdw>
                </a:effectLst>
              </a:rPr>
              <a:t>Write</a:t>
            </a:r>
            <a:r>
              <a:rPr lang="es-AR" sz="2000" b="1" dirty="0">
                <a:effectLst>
                  <a:outerShdw blurRad="38100" dist="38100" dir="2700000" algn="tl">
                    <a:srgbClr val="000000">
                      <a:alpha val="43137"/>
                    </a:srgbClr>
                  </a:outerShdw>
                </a:effectLst>
              </a:rPr>
              <a:t> After </a:t>
            </a:r>
            <a:r>
              <a:rPr lang="es-AR" sz="2000" b="1" dirty="0" err="1">
                <a:effectLst>
                  <a:outerShdw blurRad="38100" dist="38100" dir="2700000" algn="tl">
                    <a:srgbClr val="000000">
                      <a:alpha val="43137"/>
                    </a:srgbClr>
                  </a:outerShdw>
                </a:effectLst>
              </a:rPr>
              <a:t>Read</a:t>
            </a:r>
            <a:r>
              <a:rPr lang="es-AR" sz="2000" b="1" dirty="0"/>
              <a:t>)</a:t>
            </a:r>
            <a:r>
              <a:rPr lang="es-AR" sz="2000" dirty="0"/>
              <a:t>, lo que es especialmente importante cuando se diseña un procesador con emisión múltiple en el que se van a estar ejecutando tantas instrucciones al mismo tiempo. </a:t>
            </a:r>
          </a:p>
          <a:p>
            <a:pPr algn="just"/>
            <a:r>
              <a:rPr lang="es-AR" sz="2000" dirty="0"/>
              <a:t>Para soportar la especulación </a:t>
            </a:r>
            <a:r>
              <a:rPr lang="es-AR" sz="2000" b="1" dirty="0"/>
              <a:t>hay que hacer una serie de modificaciones en el hardware</a:t>
            </a:r>
            <a:r>
              <a:rPr lang="es-AR" sz="2000" dirty="0"/>
              <a:t> que implementa este tipo de planificación.</a:t>
            </a:r>
          </a:p>
          <a:p>
            <a:pPr algn="just"/>
            <a:r>
              <a:rPr lang="es-AR" sz="2000" dirty="0"/>
              <a:t>La primera modificación afecta al </a:t>
            </a:r>
            <a:r>
              <a:rPr lang="es-AR" sz="2000" b="1" dirty="0">
                <a:effectLst>
                  <a:outerShdw blurRad="38100" dist="38100" dir="2700000" algn="tl">
                    <a:srgbClr val="000000">
                      <a:alpha val="43137"/>
                    </a:srgbClr>
                  </a:outerShdw>
                </a:effectLst>
              </a:rPr>
              <a:t>CDB</a:t>
            </a:r>
            <a:r>
              <a:rPr lang="es-AR" sz="2000" dirty="0"/>
              <a:t> (</a:t>
            </a:r>
            <a:r>
              <a:rPr lang="es-AR" sz="2000" b="1" dirty="0" err="1">
                <a:effectLst>
                  <a:outerShdw blurRad="38100" dist="38100" dir="2700000" algn="tl">
                    <a:srgbClr val="000000">
                      <a:alpha val="43137"/>
                    </a:srgbClr>
                  </a:outerShdw>
                </a:effectLst>
              </a:rPr>
              <a:t>Common</a:t>
            </a:r>
            <a:r>
              <a:rPr lang="es-AR" sz="2000" b="1" dirty="0">
                <a:effectLst>
                  <a:outerShdw blurRad="38100" dist="38100" dir="2700000" algn="tl">
                    <a:srgbClr val="000000">
                      <a:alpha val="43137"/>
                    </a:srgbClr>
                  </a:outerShdw>
                </a:effectLst>
              </a:rPr>
              <a:t> Data Bus</a:t>
            </a:r>
            <a:r>
              <a:rPr lang="es-AR" sz="2000" dirty="0"/>
              <a:t>). Es necesario </a:t>
            </a:r>
            <a:r>
              <a:rPr lang="es-AR" sz="2000" b="1" dirty="0">
                <a:effectLst>
                  <a:outerShdw blurRad="38100" dist="38100" dir="2700000" algn="tl">
                    <a:srgbClr val="000000">
                      <a:alpha val="43137"/>
                    </a:srgbClr>
                  </a:outerShdw>
                </a:effectLst>
              </a:rPr>
              <a:t>separar el hardware que permite el adelantamiento de operandos entre instrucciones del que se utiliza para escribir los resultados definitivos en el banco de registros</a:t>
            </a:r>
            <a:r>
              <a:rPr lang="es-AR" sz="2000" b="1" dirty="0"/>
              <a:t>.</a:t>
            </a:r>
            <a:endParaRPr lang="es-AR" sz="2000" dirty="0"/>
          </a:p>
          <a:p>
            <a:pPr algn="just"/>
            <a:endParaRPr lang="es-AR" sz="2000" dirty="0"/>
          </a:p>
          <a:p>
            <a:endParaRPr lang="es-AR" dirty="0"/>
          </a:p>
        </p:txBody>
      </p:sp>
    </p:spTree>
    <p:extLst>
      <p:ext uri="{BB962C8B-B14F-4D97-AF65-F5344CB8AC3E}">
        <p14:creationId xmlns:p14="http://schemas.microsoft.com/office/powerpoint/2010/main" val="957960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0BA048-C217-4E4E-91CA-B5BE094DDE67}"/>
              </a:ext>
            </a:extLst>
          </p:cNvPr>
          <p:cNvSpPr>
            <a:spLocks noGrp="1"/>
          </p:cNvSpPr>
          <p:nvPr>
            <p:ph type="title"/>
          </p:nvPr>
        </p:nvSpPr>
        <p:spPr/>
        <p:txBody>
          <a:bodyPr/>
          <a:lstStyle/>
          <a:p>
            <a:r>
              <a:rPr lang="es-AR" sz="3600" dirty="0"/>
              <a:t>Evolución en las Técnicas de Diseño</a:t>
            </a:r>
          </a:p>
        </p:txBody>
      </p:sp>
      <p:sp>
        <p:nvSpPr>
          <p:cNvPr id="3" name="Marcador de contenido 2">
            <a:extLst>
              <a:ext uri="{FF2B5EF4-FFF2-40B4-BE49-F238E27FC236}">
                <a16:creationId xmlns:a16="http://schemas.microsoft.com/office/drawing/2014/main" id="{68EE63E4-C148-4B3D-B48F-8C31083408EC}"/>
              </a:ext>
            </a:extLst>
          </p:cNvPr>
          <p:cNvSpPr>
            <a:spLocks noGrp="1"/>
          </p:cNvSpPr>
          <p:nvPr>
            <p:ph idx="1"/>
          </p:nvPr>
        </p:nvSpPr>
        <p:spPr>
          <a:xfrm>
            <a:off x="457200" y="1853248"/>
            <a:ext cx="8229600" cy="4552034"/>
          </a:xfrm>
        </p:spPr>
        <p:txBody>
          <a:bodyPr>
            <a:normAutofit fontScale="92500" lnSpcReduction="10000"/>
          </a:bodyPr>
          <a:lstStyle/>
          <a:p>
            <a:pPr algn="just"/>
            <a:r>
              <a:rPr lang="es-AR" sz="2000" dirty="0"/>
              <a:t>La idea fundamental es que </a:t>
            </a:r>
            <a:r>
              <a:rPr lang="es-AR" sz="2000" b="1" dirty="0"/>
              <a:t>las instrucciones especuladas no puedan modificar el estado del procesador. </a:t>
            </a:r>
            <a:r>
              <a:rPr lang="es-AR" sz="2000" dirty="0"/>
              <a:t>Para conseguir esto, </a:t>
            </a:r>
            <a:r>
              <a:rPr lang="es-AR" sz="2000" b="1" dirty="0">
                <a:effectLst>
                  <a:outerShdw blurRad="38100" dist="38100" dir="2700000" algn="tl">
                    <a:srgbClr val="000000">
                      <a:alpha val="43137"/>
                    </a:srgbClr>
                  </a:outerShdw>
                </a:effectLst>
              </a:rPr>
              <a:t>se permite ejecución fuera de orden,</a:t>
            </a:r>
            <a:r>
              <a:rPr lang="es-AR" sz="2000" dirty="0">
                <a:effectLst>
                  <a:outerShdw blurRad="38100" dist="38100" dir="2700000" algn="tl">
                    <a:srgbClr val="000000">
                      <a:alpha val="43137"/>
                    </a:srgbClr>
                  </a:outerShdw>
                </a:effectLst>
              </a:rPr>
              <a:t> </a:t>
            </a:r>
            <a:r>
              <a:rPr lang="es-AR" sz="2000" b="1" dirty="0">
                <a:effectLst>
                  <a:outerShdw blurRad="38100" dist="38100" dir="2700000" algn="tl">
                    <a:srgbClr val="000000">
                      <a:alpha val="43137"/>
                    </a:srgbClr>
                  </a:outerShdw>
                </a:effectLst>
              </a:rPr>
              <a:t>pero se obliga a que la terminación de las instrucciones sea en orden </a:t>
            </a:r>
            <a:r>
              <a:rPr lang="es-AR" sz="2000" dirty="0"/>
              <a:t>(es en esta terminación en la que se permitirá escribir en el banco de registros o en memoria). </a:t>
            </a:r>
            <a:r>
              <a:rPr lang="es-AR" sz="2000" b="1" dirty="0"/>
              <a:t>Esta</a:t>
            </a:r>
            <a:r>
              <a:rPr lang="es-AR" sz="2000" dirty="0"/>
              <a:t> </a:t>
            </a:r>
            <a:r>
              <a:rPr lang="es-AR" sz="2000" b="1" dirty="0">
                <a:effectLst>
                  <a:outerShdw blurRad="38100" dist="38100" dir="2700000" algn="tl">
                    <a:srgbClr val="000000">
                      <a:alpha val="43137"/>
                    </a:srgbClr>
                  </a:outerShdw>
                </a:effectLst>
              </a:rPr>
              <a:t>terminación o </a:t>
            </a:r>
            <a:r>
              <a:rPr lang="es-AR" sz="2000" b="1" dirty="0" err="1">
                <a:effectLst>
                  <a:outerShdw blurRad="38100" dist="38100" dir="2700000" algn="tl">
                    <a:srgbClr val="000000">
                      <a:alpha val="43137"/>
                    </a:srgbClr>
                  </a:outerShdw>
                </a:effectLst>
              </a:rPr>
              <a:t>commit</a:t>
            </a:r>
            <a:r>
              <a:rPr lang="es-AR" sz="2000" dirty="0">
                <a:effectLst>
                  <a:outerShdw blurRad="38100" dist="38100" dir="2700000" algn="tl">
                    <a:srgbClr val="000000">
                      <a:alpha val="43137"/>
                    </a:srgbClr>
                  </a:outerShdw>
                </a:effectLst>
              </a:rPr>
              <a:t> </a:t>
            </a:r>
            <a:r>
              <a:rPr lang="es-AR" sz="2000" b="1" dirty="0"/>
              <a:t>se produce cuando se resuelven los saltos previos y se conoce a ciencia cierta la secuencia de código que debe ejecutarse</a:t>
            </a:r>
            <a:r>
              <a:rPr lang="es-AR" sz="2000" dirty="0"/>
              <a:t>.</a:t>
            </a:r>
          </a:p>
          <a:p>
            <a:pPr algn="just"/>
            <a:r>
              <a:rPr lang="es-AR" sz="2000" dirty="0"/>
              <a:t>El hardware que permite estas modificaciones se denomina </a:t>
            </a:r>
            <a:r>
              <a:rPr lang="es-AR" sz="2000" b="1" dirty="0">
                <a:effectLst>
                  <a:outerShdw blurRad="38100" dist="38100" dir="2700000" algn="tl">
                    <a:srgbClr val="000000">
                      <a:alpha val="43137"/>
                    </a:srgbClr>
                  </a:outerShdw>
                </a:effectLst>
              </a:rPr>
              <a:t>Buffer de Reordenamiento</a:t>
            </a:r>
            <a:r>
              <a:rPr lang="es-AR" sz="2000" dirty="0">
                <a:effectLst>
                  <a:outerShdw blurRad="38100" dist="38100" dir="2700000" algn="tl">
                    <a:srgbClr val="000000">
                      <a:alpha val="43137"/>
                    </a:srgbClr>
                  </a:outerShdw>
                </a:effectLst>
              </a:rPr>
              <a:t> </a:t>
            </a:r>
            <a:r>
              <a:rPr lang="es-AR" sz="2000" dirty="0"/>
              <a:t>(</a:t>
            </a:r>
            <a:r>
              <a:rPr lang="es-AR" sz="2000" b="1" dirty="0">
                <a:effectLst>
                  <a:outerShdw blurRad="38100" dist="38100" dir="2700000" algn="tl">
                    <a:srgbClr val="000000">
                      <a:alpha val="43137"/>
                    </a:srgbClr>
                  </a:outerShdw>
                </a:effectLst>
              </a:rPr>
              <a:t>ROB</a:t>
            </a:r>
            <a:r>
              <a:rPr lang="es-AR" sz="2000" b="1" dirty="0"/>
              <a:t> = </a:t>
            </a:r>
            <a:r>
              <a:rPr lang="es-AR" sz="2000" b="1" dirty="0" err="1">
                <a:effectLst>
                  <a:outerShdw blurRad="38100" dist="38100" dir="2700000" algn="tl">
                    <a:srgbClr val="000000">
                      <a:alpha val="43137"/>
                    </a:srgbClr>
                  </a:outerShdw>
                </a:effectLst>
              </a:rPr>
              <a:t>ReOrder</a:t>
            </a:r>
            <a:r>
              <a:rPr lang="es-AR" sz="2000" b="1" dirty="0">
                <a:effectLst>
                  <a:outerShdw blurRad="38100" dist="38100" dir="2700000" algn="tl">
                    <a:srgbClr val="000000">
                      <a:alpha val="43137"/>
                    </a:srgbClr>
                  </a:outerShdw>
                </a:effectLst>
              </a:rPr>
              <a:t> Buffer</a:t>
            </a:r>
            <a:r>
              <a:rPr lang="es-AR" sz="2000" dirty="0"/>
              <a:t>). Se trata de una estructura que </a:t>
            </a:r>
            <a:r>
              <a:rPr lang="es-AR" sz="2000" b="1" dirty="0">
                <a:effectLst>
                  <a:outerShdw blurRad="38100" dist="38100" dir="2700000" algn="tl">
                    <a:srgbClr val="000000">
                      <a:alpha val="43137"/>
                    </a:srgbClr>
                  </a:outerShdw>
                </a:effectLst>
              </a:rPr>
              <a:t>se encarga de almacenar el resultado de las instrucciones especuladas desde que finalizan su ejecución hasta que se les permite terminar</a:t>
            </a:r>
            <a:r>
              <a:rPr lang="es-AR" sz="2000" b="1" dirty="0"/>
              <a:t>. </a:t>
            </a:r>
            <a:r>
              <a:rPr lang="es-AR" sz="2000" dirty="0"/>
              <a:t>De esta manera, </a:t>
            </a:r>
            <a:r>
              <a:rPr lang="es-AR" sz="2000" b="1" dirty="0">
                <a:effectLst>
                  <a:outerShdw blurRad="38100" dist="38100" dir="2700000" algn="tl">
                    <a:srgbClr val="000000">
                      <a:alpha val="43137"/>
                    </a:srgbClr>
                  </a:outerShdw>
                </a:effectLst>
              </a:rPr>
              <a:t>el ROB se encarga de escribir los resultados en el banco de registros y en memoria cuando se sabe que son definitivos porque las instrucciones han llegado a la etapa de terminación</a:t>
            </a:r>
            <a:r>
              <a:rPr lang="es-AR" sz="2000" b="1" dirty="0"/>
              <a:t>.</a:t>
            </a:r>
          </a:p>
          <a:p>
            <a:endParaRPr lang="es-AR" dirty="0"/>
          </a:p>
        </p:txBody>
      </p:sp>
    </p:spTree>
    <p:extLst>
      <p:ext uri="{BB962C8B-B14F-4D97-AF65-F5344CB8AC3E}">
        <p14:creationId xmlns:p14="http://schemas.microsoft.com/office/powerpoint/2010/main" val="101985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B8FD5-D120-481D-9F4E-95E324DA760A}"/>
              </a:ext>
            </a:extLst>
          </p:cNvPr>
          <p:cNvSpPr>
            <a:spLocks noGrp="1"/>
          </p:cNvSpPr>
          <p:nvPr>
            <p:ph type="title"/>
          </p:nvPr>
        </p:nvSpPr>
        <p:spPr/>
        <p:txBody>
          <a:bodyPr/>
          <a:lstStyle/>
          <a:p>
            <a:r>
              <a:rPr lang="es-AR" sz="3600" dirty="0"/>
              <a:t>Evolución en las Técnicas de Diseño</a:t>
            </a:r>
          </a:p>
        </p:txBody>
      </p:sp>
      <p:sp>
        <p:nvSpPr>
          <p:cNvPr id="3" name="Marcador de contenido 2">
            <a:extLst>
              <a:ext uri="{FF2B5EF4-FFF2-40B4-BE49-F238E27FC236}">
                <a16:creationId xmlns:a16="http://schemas.microsoft.com/office/drawing/2014/main" id="{0BB50A93-2D23-427A-B95F-244691544146}"/>
              </a:ext>
            </a:extLst>
          </p:cNvPr>
          <p:cNvSpPr>
            <a:spLocks noGrp="1"/>
          </p:cNvSpPr>
          <p:nvPr>
            <p:ph idx="1"/>
          </p:nvPr>
        </p:nvSpPr>
        <p:spPr>
          <a:xfrm>
            <a:off x="683568" y="2052925"/>
            <a:ext cx="7632848" cy="4195481"/>
          </a:xfrm>
        </p:spPr>
        <p:txBody>
          <a:bodyPr/>
          <a:lstStyle/>
          <a:p>
            <a:pPr algn="just"/>
            <a:r>
              <a:rPr lang="es-AR" sz="2800" dirty="0"/>
              <a:t>El </a:t>
            </a:r>
            <a:r>
              <a:rPr lang="es-AR" sz="2800" b="1" dirty="0"/>
              <a:t>tamaño de la ventana de instrucciones ya no está sólo limitado por el número de estaciones de reserva</a:t>
            </a:r>
            <a:r>
              <a:rPr lang="es-AR" sz="2800" dirty="0"/>
              <a:t>, </a:t>
            </a:r>
            <a:r>
              <a:rPr lang="es-AR" sz="2800" b="1" dirty="0"/>
              <a:t>sino también por </a:t>
            </a:r>
            <a:r>
              <a:rPr lang="es-AR" sz="2800" b="1" dirty="0">
                <a:effectLst>
                  <a:outerShdw blurRad="38100" dist="38100" dir="2700000" algn="tl">
                    <a:srgbClr val="000000">
                      <a:alpha val="43137"/>
                    </a:srgbClr>
                  </a:outerShdw>
                </a:effectLst>
              </a:rPr>
              <a:t>el número de entradas en el ROB</a:t>
            </a:r>
            <a:r>
              <a:rPr lang="es-AR" sz="2800" dirty="0"/>
              <a:t>, ya que </a:t>
            </a:r>
            <a:r>
              <a:rPr lang="es-AR" sz="2800" b="1" dirty="0">
                <a:effectLst>
                  <a:outerShdw blurRad="38100" dist="38100" dir="2700000" algn="tl">
                    <a:srgbClr val="000000">
                      <a:alpha val="43137"/>
                    </a:srgbClr>
                  </a:outerShdw>
                </a:effectLst>
              </a:rPr>
              <a:t>no se puede emitir una instrucción si no se le puede asociar una entrada en este buffer</a:t>
            </a:r>
            <a:r>
              <a:rPr lang="es-AR" sz="2800" b="1" dirty="0"/>
              <a:t>.</a:t>
            </a:r>
            <a:endParaRPr lang="es-AR" sz="2800" dirty="0"/>
          </a:p>
          <a:p>
            <a:pPr marL="0" indent="0">
              <a:buNone/>
            </a:pPr>
            <a:endParaRPr lang="es-AR" dirty="0"/>
          </a:p>
        </p:txBody>
      </p:sp>
    </p:spTree>
    <p:extLst>
      <p:ext uri="{BB962C8B-B14F-4D97-AF65-F5344CB8AC3E}">
        <p14:creationId xmlns:p14="http://schemas.microsoft.com/office/powerpoint/2010/main" val="6956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Título"/>
          <p:cNvSpPr>
            <a:spLocks noGrp="1"/>
          </p:cNvSpPr>
          <p:nvPr>
            <p:ph type="title"/>
          </p:nvPr>
        </p:nvSpPr>
        <p:spPr/>
        <p:txBody>
          <a:bodyPr/>
          <a:lstStyle/>
          <a:p>
            <a:r>
              <a:rPr lang="es-AR" b="1"/>
              <a:t>Arquitectura interna</a:t>
            </a:r>
          </a:p>
        </p:txBody>
      </p:sp>
      <p:sp>
        <p:nvSpPr>
          <p:cNvPr id="9219" name="2 Marcador de contenido"/>
          <p:cNvSpPr>
            <a:spLocks noGrp="1"/>
          </p:cNvSpPr>
          <p:nvPr>
            <p:ph idx="1"/>
          </p:nvPr>
        </p:nvSpPr>
        <p:spPr>
          <a:xfrm>
            <a:off x="468313" y="1853247"/>
            <a:ext cx="8229600" cy="4272915"/>
          </a:xfrm>
        </p:spPr>
        <p:txBody>
          <a:bodyPr/>
          <a:lstStyle/>
          <a:p>
            <a:pPr algn="just"/>
            <a:r>
              <a:rPr lang="es-AR" dirty="0"/>
              <a:t>Llamamos arquitectura interna del microprocesador a la </a:t>
            </a:r>
            <a:r>
              <a:rPr lang="es-AR" b="1" dirty="0"/>
              <a:t>distribución física de sus componentes</a:t>
            </a:r>
            <a:r>
              <a:rPr lang="es-AR" dirty="0"/>
              <a:t>.</a:t>
            </a:r>
          </a:p>
          <a:p>
            <a:pPr algn="just"/>
            <a:r>
              <a:rPr lang="es-AR" dirty="0"/>
              <a:t>Los primeros microprocesadores se crearon de acuerdo a la </a:t>
            </a:r>
            <a:r>
              <a:rPr lang="es-AR" b="1" dirty="0"/>
              <a:t>arquitectura de </a:t>
            </a:r>
            <a:r>
              <a:rPr lang="es-AR" b="1" dirty="0" err="1"/>
              <a:t>Von</a:t>
            </a:r>
            <a:r>
              <a:rPr lang="es-AR" b="1" dirty="0"/>
              <a:t> Neumann</a:t>
            </a:r>
            <a:r>
              <a:rPr lang="es-AR" dirty="0"/>
              <a:t>:</a:t>
            </a:r>
          </a:p>
          <a:p>
            <a:pPr lvl="1"/>
            <a:r>
              <a:rPr lang="es-AR" b="1" dirty="0"/>
              <a:t>Memoria Principal</a:t>
            </a:r>
          </a:p>
          <a:p>
            <a:pPr lvl="1"/>
            <a:r>
              <a:rPr lang="es-AR" b="1" dirty="0"/>
              <a:t>Unidad Aritmético-lógica </a:t>
            </a:r>
            <a:r>
              <a:rPr lang="es-AR" dirty="0"/>
              <a:t>(</a:t>
            </a:r>
            <a:r>
              <a:rPr lang="es-AR" b="1" dirty="0"/>
              <a:t>ALU</a:t>
            </a:r>
            <a:r>
              <a:rPr lang="es-AR" dirty="0"/>
              <a:t>)</a:t>
            </a:r>
          </a:p>
          <a:p>
            <a:pPr lvl="1"/>
            <a:r>
              <a:rPr lang="es-AR" b="1" dirty="0"/>
              <a:t>Unidad de Control </a:t>
            </a:r>
            <a:r>
              <a:rPr lang="es-AR" dirty="0"/>
              <a:t>(</a:t>
            </a:r>
            <a:r>
              <a:rPr lang="es-AR" b="1" dirty="0"/>
              <a:t>UC</a:t>
            </a:r>
            <a:r>
              <a:rPr lang="es-AR" dirty="0"/>
              <a:t>)</a:t>
            </a:r>
          </a:p>
          <a:p>
            <a:pPr lvl="1"/>
            <a:r>
              <a:rPr lang="es-AR" b="1" dirty="0"/>
              <a:t>Unidad de Entrada/Salida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Título"/>
          <p:cNvSpPr>
            <a:spLocks noGrp="1"/>
          </p:cNvSpPr>
          <p:nvPr>
            <p:ph type="title"/>
          </p:nvPr>
        </p:nvSpPr>
        <p:spPr>
          <a:xfrm>
            <a:off x="484710" y="452718"/>
            <a:ext cx="7055380" cy="672026"/>
          </a:xfrm>
        </p:spPr>
        <p:txBody>
          <a:bodyPr/>
          <a:lstStyle/>
          <a:p>
            <a:r>
              <a:rPr lang="es-AR" sz="3200" b="1" dirty="0">
                <a:effectLst>
                  <a:outerShdw blurRad="38100" dist="38100" dir="2700000" algn="tl">
                    <a:srgbClr val="000000">
                      <a:alpha val="43137"/>
                    </a:srgbClr>
                  </a:outerShdw>
                </a:effectLst>
              </a:rPr>
              <a:t>Arquitectura interna. Ley de Moore</a:t>
            </a:r>
          </a:p>
        </p:txBody>
      </p:sp>
      <p:sp>
        <p:nvSpPr>
          <p:cNvPr id="10243" name="2 Marcador de contenido"/>
          <p:cNvSpPr>
            <a:spLocks noGrp="1"/>
          </p:cNvSpPr>
          <p:nvPr>
            <p:ph idx="1"/>
          </p:nvPr>
        </p:nvSpPr>
        <p:spPr>
          <a:xfrm>
            <a:off x="484710" y="1466430"/>
            <a:ext cx="7704856" cy="4938852"/>
          </a:xfrm>
        </p:spPr>
        <p:txBody>
          <a:bodyPr>
            <a:noAutofit/>
          </a:bodyPr>
          <a:lstStyle/>
          <a:p>
            <a:pPr algn="just"/>
            <a:r>
              <a:rPr lang="es-AR" sz="2400" dirty="0">
                <a:latin typeface="+mn-lt"/>
              </a:rPr>
              <a:t>En 1965 Gordon Moore predijo que </a:t>
            </a:r>
            <a:r>
              <a:rPr lang="es-AR" sz="2400" b="1" dirty="0">
                <a:effectLst>
                  <a:outerShdw blurRad="38100" dist="38100" dir="2700000" algn="tl">
                    <a:srgbClr val="000000">
                      <a:alpha val="43137"/>
                    </a:srgbClr>
                  </a:outerShdw>
                </a:effectLst>
                <a:latin typeface="+mn-lt"/>
              </a:rPr>
              <a:t>el número de transistores que incorpora un microprocesador se duplicaría cada 18/24 meses</a:t>
            </a:r>
            <a:r>
              <a:rPr lang="es-AR" sz="2400" dirty="0">
                <a:latin typeface="+mn-lt"/>
              </a:rPr>
              <a:t>. A dicha afirmación se le conoce como </a:t>
            </a:r>
            <a:r>
              <a:rPr lang="es-AR" sz="2400" b="1" dirty="0">
                <a:effectLst>
                  <a:outerShdw blurRad="38100" dist="38100" dir="2700000" algn="tl">
                    <a:srgbClr val="000000">
                      <a:alpha val="43137"/>
                    </a:srgbClr>
                  </a:outerShdw>
                </a:effectLst>
                <a:latin typeface="+mn-lt"/>
              </a:rPr>
              <a:t>Ley de Moore </a:t>
            </a:r>
            <a:r>
              <a:rPr lang="es-AR" sz="2400" dirty="0">
                <a:latin typeface="+mn-lt"/>
              </a:rPr>
              <a:t>y prácticamente se ha cumplido hasta nuestros días.</a:t>
            </a:r>
          </a:p>
          <a:p>
            <a:pPr algn="l"/>
            <a:r>
              <a:rPr lang="es-ES" sz="2400" b="1" i="0" u="none" strike="noStrike" baseline="0" dirty="0">
                <a:effectLst>
                  <a:outerShdw blurRad="38100" dist="38100" dir="2700000" algn="tl">
                    <a:srgbClr val="000000">
                      <a:alpha val="43137"/>
                    </a:srgbClr>
                  </a:outerShdw>
                </a:effectLst>
                <a:latin typeface="+mn-lt"/>
              </a:rPr>
              <a:t>La densidad de transistores por unidad de superficie aumenta 35% por año en promedio</a:t>
            </a:r>
            <a:r>
              <a:rPr lang="es-ES" sz="2400" b="0" i="0" u="none" strike="noStrike" baseline="0" dirty="0">
                <a:latin typeface="+mn-lt"/>
              </a:rPr>
              <a:t>. (Otra forma de la ley de Moore).Además el tamaño del die aumenta 10 a 20% por año. Esto deriva en un crecimiento en la cantidad de transistores de entre 40% y 55% de un año a otro.</a:t>
            </a:r>
            <a:endParaRPr lang="es-AR" sz="2400" dirty="0">
              <a:latin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Título"/>
          <p:cNvSpPr>
            <a:spLocks noGrp="1"/>
          </p:cNvSpPr>
          <p:nvPr>
            <p:ph type="title"/>
          </p:nvPr>
        </p:nvSpPr>
        <p:spPr>
          <a:xfrm>
            <a:off x="484710" y="452718"/>
            <a:ext cx="7055380" cy="600018"/>
          </a:xfrm>
        </p:spPr>
        <p:txBody>
          <a:bodyPr/>
          <a:lstStyle/>
          <a:p>
            <a:r>
              <a:rPr lang="es-AR" sz="3200" b="1" dirty="0">
                <a:effectLst>
                  <a:outerShdw blurRad="38100" dist="38100" dir="2700000" algn="tl">
                    <a:srgbClr val="000000">
                      <a:alpha val="43137"/>
                    </a:srgbClr>
                  </a:outerShdw>
                </a:effectLst>
              </a:rPr>
              <a:t>Arquitectura interna. Ley de Moore</a:t>
            </a:r>
          </a:p>
        </p:txBody>
      </p:sp>
      <p:pic>
        <p:nvPicPr>
          <p:cNvPr id="11267" name="Picture 2"/>
          <p:cNvPicPr>
            <a:picLocks noGrp="1" noChangeAspect="1" noChangeArrowheads="1"/>
          </p:cNvPicPr>
          <p:nvPr>
            <p:ph idx="1"/>
          </p:nvPr>
        </p:nvPicPr>
        <p:blipFill>
          <a:blip r:embed="rId2" cstate="print"/>
          <a:srcRect/>
          <a:stretch>
            <a:fillRect/>
          </a:stretch>
        </p:blipFill>
        <p:spPr>
          <a:xfrm>
            <a:off x="611188" y="1257300"/>
            <a:ext cx="7705725" cy="5362575"/>
          </a:xfr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AF7B9E-C84A-E184-CF12-E53F720143DC}"/>
              </a:ext>
            </a:extLst>
          </p:cNvPr>
          <p:cNvSpPr>
            <a:spLocks noGrp="1"/>
          </p:cNvSpPr>
          <p:nvPr>
            <p:ph type="title"/>
          </p:nvPr>
        </p:nvSpPr>
        <p:spPr>
          <a:xfrm>
            <a:off x="0" y="452718"/>
            <a:ext cx="8100392" cy="672026"/>
          </a:xfrm>
        </p:spPr>
        <p:txBody>
          <a:bodyPr/>
          <a:lstStyle/>
          <a:p>
            <a:r>
              <a:rPr lang="es-AR" sz="2400" dirty="0"/>
              <a:t>Evolución de las Tecnologías de Integración (INTEL)</a:t>
            </a:r>
          </a:p>
        </p:txBody>
      </p:sp>
      <p:sp>
        <p:nvSpPr>
          <p:cNvPr id="7" name="Marcador de contenido 6">
            <a:extLst>
              <a:ext uri="{FF2B5EF4-FFF2-40B4-BE49-F238E27FC236}">
                <a16:creationId xmlns:a16="http://schemas.microsoft.com/office/drawing/2014/main" id="{E3FF6291-A7BB-5C1F-AF22-2A0A26D2F4DA}"/>
              </a:ext>
            </a:extLst>
          </p:cNvPr>
          <p:cNvSpPr>
            <a:spLocks noGrp="1"/>
          </p:cNvSpPr>
          <p:nvPr>
            <p:ph idx="1"/>
          </p:nvPr>
        </p:nvSpPr>
        <p:spPr/>
        <p:txBody>
          <a:bodyPr/>
          <a:lstStyle/>
          <a:p>
            <a:endParaRPr lang="es-AR"/>
          </a:p>
        </p:txBody>
      </p:sp>
      <p:pic>
        <p:nvPicPr>
          <p:cNvPr id="9" name="Imagen 8">
            <a:extLst>
              <a:ext uri="{FF2B5EF4-FFF2-40B4-BE49-F238E27FC236}">
                <a16:creationId xmlns:a16="http://schemas.microsoft.com/office/drawing/2014/main" id="{8DEF1F0B-2DAD-5E06-2B2F-EAB3FD739853}"/>
              </a:ext>
            </a:extLst>
          </p:cNvPr>
          <p:cNvPicPr>
            <a:picLocks noChangeAspect="1"/>
          </p:cNvPicPr>
          <p:nvPr/>
        </p:nvPicPr>
        <p:blipFill>
          <a:blip r:embed="rId2"/>
          <a:stretch>
            <a:fillRect/>
          </a:stretch>
        </p:blipFill>
        <p:spPr>
          <a:xfrm>
            <a:off x="795233" y="1267392"/>
            <a:ext cx="7236354" cy="5015294"/>
          </a:xfrm>
          <a:prstGeom prst="rect">
            <a:avLst/>
          </a:prstGeom>
        </p:spPr>
      </p:pic>
    </p:spTree>
    <p:extLst>
      <p:ext uri="{BB962C8B-B14F-4D97-AF65-F5344CB8AC3E}">
        <p14:creationId xmlns:p14="http://schemas.microsoft.com/office/powerpoint/2010/main" val="756714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0E1B5-06BE-A300-5370-52A28E2CC772}"/>
              </a:ext>
            </a:extLst>
          </p:cNvPr>
          <p:cNvSpPr>
            <a:spLocks noGrp="1"/>
          </p:cNvSpPr>
          <p:nvPr>
            <p:ph type="title"/>
          </p:nvPr>
        </p:nvSpPr>
        <p:spPr>
          <a:xfrm>
            <a:off x="0" y="452718"/>
            <a:ext cx="7740352" cy="744034"/>
          </a:xfrm>
        </p:spPr>
        <p:txBody>
          <a:bodyPr/>
          <a:lstStyle/>
          <a:p>
            <a:r>
              <a:rPr lang="es-AR" sz="2400" dirty="0"/>
              <a:t>Evolución de las Tecnologías de Integración (INTEL)</a:t>
            </a:r>
          </a:p>
        </p:txBody>
      </p:sp>
      <p:sp>
        <p:nvSpPr>
          <p:cNvPr id="3" name="Marcador de texto 2">
            <a:extLst>
              <a:ext uri="{FF2B5EF4-FFF2-40B4-BE49-F238E27FC236}">
                <a16:creationId xmlns:a16="http://schemas.microsoft.com/office/drawing/2014/main" id="{AB7C5B1D-AF64-AA67-762F-173128E85F4B}"/>
              </a:ext>
            </a:extLst>
          </p:cNvPr>
          <p:cNvSpPr>
            <a:spLocks noGrp="1"/>
          </p:cNvSpPr>
          <p:nvPr>
            <p:ph type="body" idx="1"/>
          </p:nvPr>
        </p:nvSpPr>
        <p:spPr>
          <a:xfrm>
            <a:off x="1043608" y="1196752"/>
            <a:ext cx="2376264" cy="1284510"/>
          </a:xfrm>
        </p:spPr>
        <p:txBody>
          <a:bodyPr/>
          <a:lstStyle/>
          <a:p>
            <a:pPr algn="l"/>
            <a:r>
              <a:rPr lang="es-AR" sz="1800" b="0" i="0" u="none" strike="noStrike" baseline="0" dirty="0">
                <a:latin typeface="NimbusSanL-Regu"/>
              </a:rPr>
              <a:t>Procesador 4004, </a:t>
            </a:r>
          </a:p>
          <a:p>
            <a:pPr algn="l"/>
            <a:r>
              <a:rPr lang="es-AR" sz="1800" b="0" i="0" u="none" strike="noStrike" baseline="0" dirty="0">
                <a:latin typeface="NimbusSanL-Regu"/>
              </a:rPr>
              <a:t>2300 transistores,</a:t>
            </a:r>
          </a:p>
          <a:p>
            <a:pPr algn="l"/>
            <a:r>
              <a:rPr lang="es-AR" sz="1800" b="0" i="0" u="none" strike="noStrike" baseline="0" dirty="0">
                <a:latin typeface="NimbusSanL-Regu"/>
              </a:rPr>
              <a:t>10 micrones, 1971.</a:t>
            </a:r>
          </a:p>
        </p:txBody>
      </p:sp>
      <p:pic>
        <p:nvPicPr>
          <p:cNvPr id="8" name="Marcador de contenido 7">
            <a:extLst>
              <a:ext uri="{FF2B5EF4-FFF2-40B4-BE49-F238E27FC236}">
                <a16:creationId xmlns:a16="http://schemas.microsoft.com/office/drawing/2014/main" id="{6ABCA827-B827-DDD6-966A-10D7670289B0}"/>
              </a:ext>
            </a:extLst>
          </p:cNvPr>
          <p:cNvPicPr>
            <a:picLocks noGrp="1" noChangeAspect="1"/>
          </p:cNvPicPr>
          <p:nvPr>
            <p:ph sz="half" idx="2"/>
          </p:nvPr>
        </p:nvPicPr>
        <p:blipFill>
          <a:blip r:embed="rId2"/>
          <a:stretch>
            <a:fillRect/>
          </a:stretch>
        </p:blipFill>
        <p:spPr>
          <a:xfrm>
            <a:off x="1043608" y="2548840"/>
            <a:ext cx="2121795" cy="2894405"/>
          </a:xfrm>
        </p:spPr>
      </p:pic>
      <p:sp>
        <p:nvSpPr>
          <p:cNvPr id="5" name="Marcador de texto 4">
            <a:extLst>
              <a:ext uri="{FF2B5EF4-FFF2-40B4-BE49-F238E27FC236}">
                <a16:creationId xmlns:a16="http://schemas.microsoft.com/office/drawing/2014/main" id="{E68EEE2D-5C55-F735-F4C2-C2BDE1788F25}"/>
              </a:ext>
            </a:extLst>
          </p:cNvPr>
          <p:cNvSpPr>
            <a:spLocks noGrp="1"/>
          </p:cNvSpPr>
          <p:nvPr>
            <p:ph type="body" sz="quarter" idx="3"/>
          </p:nvPr>
        </p:nvSpPr>
        <p:spPr>
          <a:xfrm>
            <a:off x="4819330" y="1196752"/>
            <a:ext cx="2921022" cy="1284510"/>
          </a:xfrm>
        </p:spPr>
        <p:txBody>
          <a:bodyPr/>
          <a:lstStyle/>
          <a:p>
            <a:pPr algn="l"/>
            <a:r>
              <a:rPr lang="es-AR" sz="1800" b="0" i="0" u="none" strike="noStrike" baseline="0" dirty="0">
                <a:latin typeface="NimbusSanL-Regu"/>
              </a:rPr>
              <a:t>Procesador Core i7,</a:t>
            </a:r>
          </a:p>
          <a:p>
            <a:pPr algn="l"/>
            <a:r>
              <a:rPr lang="es-AR" sz="1800" b="0" i="0" u="none" strike="noStrike" baseline="0" dirty="0">
                <a:latin typeface="NimbusSanL-Regu"/>
              </a:rPr>
              <a:t>2.000.000.000 transistores, </a:t>
            </a:r>
          </a:p>
          <a:p>
            <a:pPr algn="l"/>
            <a:r>
              <a:rPr lang="es-AR" sz="1800" b="0" i="0" u="none" strike="noStrike" baseline="0" dirty="0">
                <a:latin typeface="NimbusSanL-Regu"/>
              </a:rPr>
              <a:t>22 nm, 2012.</a:t>
            </a:r>
            <a:endParaRPr lang="es-AR" dirty="0"/>
          </a:p>
        </p:txBody>
      </p:sp>
      <p:pic>
        <p:nvPicPr>
          <p:cNvPr id="10" name="Marcador de contenido 9">
            <a:extLst>
              <a:ext uri="{FF2B5EF4-FFF2-40B4-BE49-F238E27FC236}">
                <a16:creationId xmlns:a16="http://schemas.microsoft.com/office/drawing/2014/main" id="{42737907-0CF6-3E6B-1E3D-D7256E070456}"/>
              </a:ext>
            </a:extLst>
          </p:cNvPr>
          <p:cNvPicPr>
            <a:picLocks noGrp="1" noChangeAspect="1"/>
          </p:cNvPicPr>
          <p:nvPr>
            <p:ph sz="quarter" idx="4"/>
          </p:nvPr>
        </p:nvPicPr>
        <p:blipFill>
          <a:blip r:embed="rId3"/>
          <a:stretch>
            <a:fillRect/>
          </a:stretch>
        </p:blipFill>
        <p:spPr>
          <a:xfrm>
            <a:off x="4241800" y="2627275"/>
            <a:ext cx="4391004" cy="2815970"/>
          </a:xfrm>
        </p:spPr>
      </p:pic>
    </p:spTree>
    <p:extLst>
      <p:ext uri="{BB962C8B-B14F-4D97-AF65-F5344CB8AC3E}">
        <p14:creationId xmlns:p14="http://schemas.microsoft.com/office/powerpoint/2010/main" val="3919173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DD4664-9FE1-57AC-D983-16252D3EDABB}"/>
              </a:ext>
            </a:extLst>
          </p:cNvPr>
          <p:cNvSpPr>
            <a:spLocks noGrp="1"/>
          </p:cNvSpPr>
          <p:nvPr>
            <p:ph type="title"/>
          </p:nvPr>
        </p:nvSpPr>
        <p:spPr>
          <a:xfrm>
            <a:off x="971600" y="1124744"/>
            <a:ext cx="7712349" cy="528010"/>
          </a:xfrm>
        </p:spPr>
        <p:txBody>
          <a:bodyPr/>
          <a:lstStyle/>
          <a:p>
            <a:r>
              <a:rPr lang="es-AR" sz="2000" b="0" i="0" u="none" strike="noStrike" baseline="0" dirty="0">
                <a:latin typeface="NimbusSanL-Regu"/>
              </a:rPr>
              <a:t>Dimensiones de un Core i7 construido con la tecnología del 4004</a:t>
            </a:r>
            <a:endParaRPr lang="es-AR" sz="2000" dirty="0"/>
          </a:p>
        </p:txBody>
      </p:sp>
      <p:pic>
        <p:nvPicPr>
          <p:cNvPr id="5" name="Marcador de contenido 4">
            <a:extLst>
              <a:ext uri="{FF2B5EF4-FFF2-40B4-BE49-F238E27FC236}">
                <a16:creationId xmlns:a16="http://schemas.microsoft.com/office/drawing/2014/main" id="{025EBA61-DA9B-A35F-4A29-DF512F679C60}"/>
              </a:ext>
            </a:extLst>
          </p:cNvPr>
          <p:cNvPicPr>
            <a:picLocks noGrp="1" noChangeAspect="1"/>
          </p:cNvPicPr>
          <p:nvPr>
            <p:ph idx="1"/>
          </p:nvPr>
        </p:nvPicPr>
        <p:blipFill>
          <a:blip r:embed="rId2"/>
          <a:stretch>
            <a:fillRect/>
          </a:stretch>
        </p:blipFill>
        <p:spPr>
          <a:xfrm>
            <a:off x="1115616" y="1826639"/>
            <a:ext cx="6596733" cy="4212371"/>
          </a:xfrm>
        </p:spPr>
      </p:pic>
    </p:spTree>
    <p:extLst>
      <p:ext uri="{BB962C8B-B14F-4D97-AF65-F5344CB8AC3E}">
        <p14:creationId xmlns:p14="http://schemas.microsoft.com/office/powerpoint/2010/main" val="1520830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effectLst>
                  <a:outerShdw blurRad="38100" dist="38100" dir="2700000" algn="tl">
                    <a:srgbClr val="000000">
                      <a:alpha val="43137"/>
                    </a:srgbClr>
                  </a:outerShdw>
                </a:effectLst>
              </a:rPr>
              <a:t>EVOLUCIÓN ARQUITECTURA INTEL</a:t>
            </a:r>
          </a:p>
        </p:txBody>
      </p:sp>
      <p:pic>
        <p:nvPicPr>
          <p:cNvPr id="1026" name="Picture 2"/>
          <p:cNvPicPr>
            <a:picLocks noGrp="1" noChangeAspect="1" noChangeArrowheads="1"/>
          </p:cNvPicPr>
          <p:nvPr>
            <p:ph idx="1"/>
          </p:nvPr>
        </p:nvPicPr>
        <p:blipFill>
          <a:blip r:embed="rId2" cstate="print"/>
          <a:srcRect/>
          <a:stretch>
            <a:fillRect/>
          </a:stretch>
        </p:blipFill>
        <p:spPr bwMode="auto">
          <a:xfrm>
            <a:off x="110130" y="2492896"/>
            <a:ext cx="8937678" cy="2736304"/>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effectLst>
                  <a:outerShdw blurRad="38100" dist="38100" dir="2700000" algn="tl">
                    <a:srgbClr val="000000">
                      <a:alpha val="43137"/>
                    </a:srgbClr>
                  </a:outerShdw>
                </a:effectLst>
              </a:rPr>
              <a:t>EVOLUCIÓN ARQUITECTURA INTEL</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119326" y="2204864"/>
            <a:ext cx="8916835" cy="3312367"/>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effectLst>
                  <a:outerShdw blurRad="38100" dist="38100" dir="2700000" algn="tl">
                    <a:srgbClr val="000000">
                      <a:alpha val="43137"/>
                    </a:srgbClr>
                  </a:outerShdw>
                </a:effectLst>
              </a:rPr>
              <a:t>EVOLUCIÓN ARQUITECTURA INTEL</a:t>
            </a:r>
          </a:p>
        </p:txBody>
      </p:sp>
      <p:pic>
        <p:nvPicPr>
          <p:cNvPr id="3074" name="Picture 2"/>
          <p:cNvPicPr>
            <a:picLocks noGrp="1" noChangeAspect="1" noChangeArrowheads="1"/>
          </p:cNvPicPr>
          <p:nvPr>
            <p:ph idx="1"/>
          </p:nvPr>
        </p:nvPicPr>
        <p:blipFill>
          <a:blip r:embed="rId2" cstate="print"/>
          <a:stretch>
            <a:fillRect/>
          </a:stretch>
        </p:blipFill>
        <p:spPr bwMode="auto">
          <a:xfrm>
            <a:off x="88451" y="2276872"/>
            <a:ext cx="8941820" cy="3456384"/>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effectLst>
                  <a:outerShdw blurRad="38100" dist="38100" dir="2700000" algn="tl">
                    <a:srgbClr val="000000">
                      <a:alpha val="43137"/>
                    </a:srgbClr>
                  </a:outerShdw>
                </a:effectLst>
              </a:rPr>
              <a:t>EVOLUCIÓN ARQUITECTURA INTEL</a:t>
            </a:r>
          </a:p>
        </p:txBody>
      </p:sp>
      <p:pic>
        <p:nvPicPr>
          <p:cNvPr id="4098" name="Picture 2"/>
          <p:cNvPicPr>
            <a:picLocks noGrp="1" noChangeAspect="1" noChangeArrowheads="1"/>
          </p:cNvPicPr>
          <p:nvPr>
            <p:ph idx="1"/>
          </p:nvPr>
        </p:nvPicPr>
        <p:blipFill>
          <a:blip r:embed="rId2" cstate="print"/>
          <a:srcRect/>
          <a:stretch>
            <a:fillRect/>
          </a:stretch>
        </p:blipFill>
        <p:spPr bwMode="auto">
          <a:xfrm>
            <a:off x="128902" y="2204864"/>
            <a:ext cx="8897658" cy="3312368"/>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01262" y="452718"/>
            <a:ext cx="6338828" cy="1400530"/>
          </a:xfrm>
        </p:spPr>
        <p:txBody>
          <a:bodyPr/>
          <a:lstStyle/>
          <a:p>
            <a:r>
              <a:rPr lang="es-AR" dirty="0">
                <a:effectLst>
                  <a:outerShdw blurRad="38100" dist="38100" dir="2700000" algn="tl">
                    <a:srgbClr val="000000">
                      <a:alpha val="43137"/>
                    </a:srgbClr>
                  </a:outerShdw>
                </a:effectLst>
              </a:rPr>
              <a:t>ARQUITECTURA 80386</a:t>
            </a:r>
          </a:p>
        </p:txBody>
      </p:sp>
      <p:pic>
        <p:nvPicPr>
          <p:cNvPr id="4" name="3 Marcador de contenido" descr="ARQ80386.jpg"/>
          <p:cNvPicPr>
            <a:picLocks noGrp="1" noChangeAspect="1"/>
          </p:cNvPicPr>
          <p:nvPr>
            <p:ph idx="1"/>
          </p:nvPr>
        </p:nvPicPr>
        <p:blipFill>
          <a:blip r:embed="rId2" cstate="print"/>
          <a:stretch>
            <a:fillRect/>
          </a:stretch>
        </p:blipFill>
        <p:spPr>
          <a:xfrm>
            <a:off x="1201262" y="1176132"/>
            <a:ext cx="6395074" cy="5681868"/>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03648" y="452718"/>
            <a:ext cx="6136442" cy="1400530"/>
          </a:xfrm>
        </p:spPr>
        <p:txBody>
          <a:bodyPr/>
          <a:lstStyle/>
          <a:p>
            <a:r>
              <a:rPr lang="es-AR" dirty="0">
                <a:effectLst>
                  <a:outerShdw blurRad="38100" dist="38100" dir="2700000" algn="tl">
                    <a:srgbClr val="000000">
                      <a:alpha val="43137"/>
                    </a:srgbClr>
                  </a:outerShdw>
                </a:effectLst>
              </a:rPr>
              <a:t>ARQUITECTURA 8088</a:t>
            </a:r>
          </a:p>
        </p:txBody>
      </p:sp>
      <p:pic>
        <p:nvPicPr>
          <p:cNvPr id="4" name="3 Marcador de contenido" descr="ARQ8088.jpg"/>
          <p:cNvPicPr>
            <a:picLocks noGrp="1" noChangeAspect="1"/>
          </p:cNvPicPr>
          <p:nvPr>
            <p:ph idx="1"/>
          </p:nvPr>
        </p:nvPicPr>
        <p:blipFill>
          <a:blip r:embed="rId2" cstate="print"/>
          <a:stretch>
            <a:fillRect/>
          </a:stretch>
        </p:blipFill>
        <p:spPr>
          <a:xfrm>
            <a:off x="1403648" y="1448683"/>
            <a:ext cx="5760640" cy="5365552"/>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B6954A-0CE3-4464-B0E6-1BCAF991AAB5}"/>
              </a:ext>
            </a:extLst>
          </p:cNvPr>
          <p:cNvSpPr>
            <a:spLocks noGrp="1"/>
          </p:cNvSpPr>
          <p:nvPr>
            <p:ph type="title"/>
          </p:nvPr>
        </p:nvSpPr>
        <p:spPr>
          <a:xfrm>
            <a:off x="457200" y="274638"/>
            <a:ext cx="8229600" cy="634082"/>
          </a:xfrm>
        </p:spPr>
        <p:txBody>
          <a:bodyPr/>
          <a:lstStyle/>
          <a:p>
            <a:r>
              <a:rPr lang="es-AR" dirty="0">
                <a:effectLst>
                  <a:outerShdw blurRad="38100" dist="38100" dir="2700000" algn="tl">
                    <a:srgbClr val="000000">
                      <a:alpha val="43137"/>
                    </a:srgbClr>
                  </a:outerShdw>
                </a:effectLst>
              </a:rPr>
              <a:t>ARQUITECTURA 80386</a:t>
            </a:r>
          </a:p>
        </p:txBody>
      </p:sp>
      <p:sp>
        <p:nvSpPr>
          <p:cNvPr id="3" name="Marcador de contenido 2">
            <a:extLst>
              <a:ext uri="{FF2B5EF4-FFF2-40B4-BE49-F238E27FC236}">
                <a16:creationId xmlns:a16="http://schemas.microsoft.com/office/drawing/2014/main" id="{BC8FB585-8804-489F-8682-D2351BC25244}"/>
              </a:ext>
            </a:extLst>
          </p:cNvPr>
          <p:cNvSpPr>
            <a:spLocks noGrp="1"/>
          </p:cNvSpPr>
          <p:nvPr>
            <p:ph idx="1"/>
          </p:nvPr>
        </p:nvSpPr>
        <p:spPr>
          <a:xfrm>
            <a:off x="457200" y="1124744"/>
            <a:ext cx="8229600" cy="5001419"/>
          </a:xfrm>
        </p:spPr>
        <p:txBody>
          <a:bodyPr>
            <a:normAutofit fontScale="85000" lnSpcReduction="20000"/>
          </a:bodyPr>
          <a:lstStyle/>
          <a:p>
            <a:r>
              <a:rPr lang="es-AR" sz="2400" dirty="0"/>
              <a:t>Primera arquitectura de Intel de </a:t>
            </a:r>
            <a:r>
              <a:rPr lang="es-AR" sz="2400" b="1" dirty="0">
                <a:effectLst>
                  <a:outerShdw blurRad="38100" dist="38100" dir="2700000" algn="tl">
                    <a:srgbClr val="000000">
                      <a:alpha val="43137"/>
                    </a:srgbClr>
                  </a:outerShdw>
                </a:effectLst>
              </a:rPr>
              <a:t>32 bits</a:t>
            </a:r>
          </a:p>
          <a:p>
            <a:pPr algn="just"/>
            <a:r>
              <a:rPr lang="es-AR" sz="2400" dirty="0"/>
              <a:t>Tiene una </a:t>
            </a:r>
            <a:r>
              <a:rPr lang="es-AR" sz="2400" b="1" dirty="0">
                <a:effectLst>
                  <a:outerShdw blurRad="38100" dist="38100" dir="2700000" algn="tl">
                    <a:srgbClr val="000000">
                      <a:alpha val="43137"/>
                    </a:srgbClr>
                  </a:outerShdw>
                </a:effectLst>
              </a:rPr>
              <a:t>Unidad Central de Procesamiento</a:t>
            </a:r>
            <a:r>
              <a:rPr lang="es-AR" sz="2400" dirty="0"/>
              <a:t> (</a:t>
            </a:r>
            <a:r>
              <a:rPr lang="es-AR" sz="2400" b="1" dirty="0">
                <a:effectLst>
                  <a:outerShdw blurRad="38100" dist="38100" dir="2700000" algn="tl">
                    <a:srgbClr val="000000">
                      <a:alpha val="43137"/>
                    </a:srgbClr>
                  </a:outerShdw>
                </a:effectLst>
              </a:rPr>
              <a:t>CPU</a:t>
            </a:r>
            <a:r>
              <a:rPr lang="es-AR" sz="2400" dirty="0"/>
              <a:t>) más sofisticada compuesta por tres unidades: la </a:t>
            </a:r>
            <a:r>
              <a:rPr lang="es-AR" sz="2400" b="1" dirty="0">
                <a:effectLst>
                  <a:outerShdw blurRad="38100" dist="38100" dir="2700000" algn="tl">
                    <a:srgbClr val="000000">
                      <a:alpha val="43137"/>
                    </a:srgbClr>
                  </a:outerShdw>
                </a:effectLst>
              </a:rPr>
              <a:t>unidad de </a:t>
            </a:r>
            <a:r>
              <a:rPr lang="es-AR" sz="2400" b="1" dirty="0" err="1">
                <a:effectLst>
                  <a:outerShdw blurRad="38100" dist="38100" dir="2700000" algn="tl">
                    <a:srgbClr val="000000">
                      <a:alpha val="43137"/>
                    </a:srgbClr>
                  </a:outerShdw>
                </a:effectLst>
              </a:rPr>
              <a:t>prebúsqueda</a:t>
            </a:r>
            <a:r>
              <a:rPr lang="es-AR" sz="2400" b="1" dirty="0">
                <a:effectLst>
                  <a:outerShdw blurRad="38100" dist="38100" dir="2700000" algn="tl">
                    <a:srgbClr val="000000">
                      <a:alpha val="43137"/>
                    </a:srgbClr>
                  </a:outerShdw>
                </a:effectLst>
              </a:rPr>
              <a:t> de instrucción</a:t>
            </a:r>
            <a:r>
              <a:rPr lang="es-AR" sz="2400" dirty="0"/>
              <a:t>, la </a:t>
            </a:r>
            <a:r>
              <a:rPr lang="es-AR" sz="2400" b="1" dirty="0">
                <a:effectLst>
                  <a:outerShdw blurRad="38100" dist="38100" dir="2700000" algn="tl">
                    <a:srgbClr val="000000">
                      <a:alpha val="43137"/>
                    </a:srgbClr>
                  </a:outerShdw>
                </a:effectLst>
              </a:rPr>
              <a:t>unidad de decodificación </a:t>
            </a:r>
            <a:r>
              <a:rPr lang="es-AR" sz="2400" dirty="0"/>
              <a:t>y la </a:t>
            </a:r>
            <a:r>
              <a:rPr lang="es-AR" sz="2400" b="1" dirty="0">
                <a:effectLst>
                  <a:outerShdw blurRad="38100" dist="38100" dir="2700000" algn="tl">
                    <a:srgbClr val="000000">
                      <a:alpha val="43137"/>
                    </a:srgbClr>
                  </a:outerShdw>
                </a:effectLst>
              </a:rPr>
              <a:t>unidad de ejecución.</a:t>
            </a:r>
          </a:p>
          <a:p>
            <a:pPr algn="just"/>
            <a:r>
              <a:rPr lang="es-AR" sz="2400" dirty="0"/>
              <a:t>La </a:t>
            </a:r>
            <a:r>
              <a:rPr lang="es-AR" sz="2400" b="1" dirty="0">
                <a:effectLst>
                  <a:outerShdw blurRad="38100" dist="38100" dir="2700000" algn="tl">
                    <a:srgbClr val="000000">
                      <a:alpha val="43137"/>
                    </a:srgbClr>
                  </a:outerShdw>
                </a:effectLst>
              </a:rPr>
              <a:t>unidad de manejo (o de gestión) de memoria </a:t>
            </a:r>
            <a:r>
              <a:rPr lang="es-AR" sz="2400" dirty="0"/>
              <a:t>(</a:t>
            </a:r>
            <a:r>
              <a:rPr lang="es-AR" sz="2400" b="1" dirty="0">
                <a:effectLst>
                  <a:outerShdw blurRad="38100" dist="38100" dir="2700000" algn="tl">
                    <a:srgbClr val="000000">
                      <a:alpha val="43137"/>
                    </a:srgbClr>
                  </a:outerShdw>
                </a:effectLst>
              </a:rPr>
              <a:t>MMU = </a:t>
            </a:r>
            <a:r>
              <a:rPr lang="es-AR" sz="2400" b="1" dirty="0" err="1">
                <a:effectLst>
                  <a:outerShdw blurRad="38100" dist="38100" dir="2700000" algn="tl">
                    <a:srgbClr val="000000">
                      <a:alpha val="43137"/>
                    </a:srgbClr>
                  </a:outerShdw>
                </a:effectLst>
              </a:rPr>
              <a:t>Memory</a:t>
            </a:r>
            <a:r>
              <a:rPr lang="es-AR" sz="2400" b="1" dirty="0">
                <a:effectLst>
                  <a:outerShdw blurRad="38100" dist="38100" dir="2700000" algn="tl">
                    <a:srgbClr val="000000">
                      <a:alpha val="43137"/>
                    </a:srgbClr>
                  </a:outerShdw>
                </a:effectLst>
              </a:rPr>
              <a:t> Management </a:t>
            </a:r>
            <a:r>
              <a:rPr lang="es-AR" sz="2400" b="1" dirty="0" err="1">
                <a:effectLst>
                  <a:outerShdw blurRad="38100" dist="38100" dir="2700000" algn="tl">
                    <a:srgbClr val="000000">
                      <a:alpha val="43137"/>
                    </a:srgbClr>
                  </a:outerShdw>
                </a:effectLst>
              </a:rPr>
              <a:t>Unit</a:t>
            </a:r>
            <a:r>
              <a:rPr lang="es-AR" sz="2400" dirty="0"/>
              <a:t>) está compuesta por dos unidades:  la </a:t>
            </a:r>
            <a:r>
              <a:rPr lang="es-AR" sz="2400" b="1" dirty="0">
                <a:effectLst>
                  <a:outerShdw blurRad="38100" dist="38100" dir="2700000" algn="tl">
                    <a:srgbClr val="000000">
                      <a:alpha val="43137"/>
                    </a:srgbClr>
                  </a:outerShdw>
                </a:effectLst>
              </a:rPr>
              <a:t>unidad de segmentación</a:t>
            </a:r>
            <a:r>
              <a:rPr lang="es-AR" sz="2400" dirty="0"/>
              <a:t> y la </a:t>
            </a:r>
            <a:r>
              <a:rPr lang="es-AR" sz="2400" b="1" dirty="0">
                <a:effectLst>
                  <a:outerShdw blurRad="38100" dist="38100" dir="2700000" algn="tl">
                    <a:srgbClr val="000000">
                      <a:alpha val="43137"/>
                    </a:srgbClr>
                  </a:outerShdw>
                </a:effectLst>
              </a:rPr>
              <a:t>unidad de paginación</a:t>
            </a:r>
            <a:r>
              <a:rPr lang="es-AR" sz="2400" dirty="0"/>
              <a:t>, que </a:t>
            </a:r>
            <a:r>
              <a:rPr lang="es-AR" sz="2400" b="1" dirty="0">
                <a:effectLst>
                  <a:outerShdw blurRad="38100" dist="38100" dir="2700000" algn="tl">
                    <a:srgbClr val="000000">
                      <a:alpha val="43137"/>
                    </a:srgbClr>
                  </a:outerShdw>
                </a:effectLst>
              </a:rPr>
              <a:t>le permiten administrar una memoria virtual segmentada con o sin paginación.</a:t>
            </a:r>
          </a:p>
          <a:p>
            <a:r>
              <a:rPr lang="es-AR" sz="2400" dirty="0"/>
              <a:t>La </a:t>
            </a:r>
            <a:r>
              <a:rPr lang="es-AR" sz="2400" b="1" dirty="0">
                <a:effectLst>
                  <a:outerShdw blurRad="38100" dist="38100" dir="2700000" algn="tl">
                    <a:srgbClr val="000000">
                      <a:alpha val="43137"/>
                    </a:srgbClr>
                  </a:outerShdw>
                </a:effectLst>
              </a:rPr>
              <a:t>unidad de interfaz con el bus </a:t>
            </a:r>
            <a:r>
              <a:rPr lang="es-AR" sz="2400" b="1" dirty="0"/>
              <a:t>(</a:t>
            </a:r>
            <a:r>
              <a:rPr lang="es-AR" sz="2400" b="1" dirty="0">
                <a:effectLst>
                  <a:outerShdw blurRad="38100" dist="38100" dir="2700000" algn="tl">
                    <a:srgbClr val="000000">
                      <a:alpha val="43137"/>
                    </a:srgbClr>
                  </a:outerShdw>
                </a:effectLst>
              </a:rPr>
              <a:t>BIU = Bus Interface </a:t>
            </a:r>
            <a:r>
              <a:rPr lang="es-AR" sz="2400" b="1" dirty="0" err="1">
                <a:effectLst>
                  <a:outerShdw blurRad="38100" dist="38100" dir="2700000" algn="tl">
                    <a:srgbClr val="000000">
                      <a:alpha val="43137"/>
                    </a:srgbClr>
                  </a:outerShdw>
                </a:effectLst>
              </a:rPr>
              <a:t>Unit</a:t>
            </a:r>
            <a:r>
              <a:rPr lang="es-AR" sz="2400" b="1" dirty="0"/>
              <a:t>)</a:t>
            </a:r>
            <a:r>
              <a:rPr lang="es-AR" sz="2400" b="1" dirty="0">
                <a:effectLst>
                  <a:outerShdw blurRad="38100" dist="38100" dir="2700000" algn="tl">
                    <a:srgbClr val="000000">
                      <a:alpha val="43137"/>
                    </a:srgbClr>
                  </a:outerShdw>
                </a:effectLst>
              </a:rPr>
              <a:t> </a:t>
            </a:r>
            <a:r>
              <a:rPr lang="es-AR" sz="2400" dirty="0"/>
              <a:t>ofrece facilidades para los </a:t>
            </a:r>
            <a:r>
              <a:rPr lang="es-AR" sz="2400" b="1" dirty="0"/>
              <a:t>diseños de hardware de alto rendimiento</a:t>
            </a:r>
            <a:r>
              <a:rPr lang="es-AR" sz="2400" dirty="0"/>
              <a:t>.</a:t>
            </a:r>
          </a:p>
          <a:p>
            <a:r>
              <a:rPr lang="es-AR" sz="2400" dirty="0"/>
              <a:t>Posibilidad de conexión a </a:t>
            </a:r>
            <a:r>
              <a:rPr lang="es-AR" sz="2400" b="1" dirty="0">
                <a:effectLst>
                  <a:outerShdw blurRad="38100" dist="38100" dir="2700000" algn="tl">
                    <a:srgbClr val="000000">
                      <a:alpha val="43137"/>
                    </a:srgbClr>
                  </a:outerShdw>
                </a:effectLst>
              </a:rPr>
              <a:t>memoria caché.</a:t>
            </a:r>
          </a:p>
          <a:p>
            <a:pPr algn="just"/>
            <a:r>
              <a:rPr lang="es-AR" sz="2400" dirty="0"/>
              <a:t>Primer procesador de Intel en soportar </a:t>
            </a:r>
            <a:r>
              <a:rPr lang="es-AR" sz="2400" b="1" dirty="0">
                <a:effectLst>
                  <a:outerShdw blurRad="38100" dist="38100" dir="2700000" algn="tl">
                    <a:srgbClr val="000000">
                      <a:alpha val="43137"/>
                    </a:srgbClr>
                  </a:outerShdw>
                </a:effectLst>
              </a:rPr>
              <a:t>multitarea</a:t>
            </a:r>
            <a:r>
              <a:rPr lang="es-AR" sz="2400" dirty="0"/>
              <a:t>, es decir, </a:t>
            </a:r>
            <a:r>
              <a:rPr lang="es-AR" sz="2400" b="1" dirty="0"/>
              <a:t>permite correr múltiples programas al mismo tiempo</a:t>
            </a:r>
            <a:r>
              <a:rPr lang="es-AR" sz="2400" dirty="0"/>
              <a:t>.</a:t>
            </a:r>
          </a:p>
          <a:p>
            <a:endParaRPr lang="es-AR" sz="2400" dirty="0"/>
          </a:p>
        </p:txBody>
      </p:sp>
    </p:spTree>
    <p:extLst>
      <p:ext uri="{BB962C8B-B14F-4D97-AF65-F5344CB8AC3E}">
        <p14:creationId xmlns:p14="http://schemas.microsoft.com/office/powerpoint/2010/main" val="3350019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effectLst>
                  <a:outerShdw blurRad="38100" dist="38100" dir="2700000" algn="tl">
                    <a:srgbClr val="000000">
                      <a:alpha val="43137"/>
                    </a:srgbClr>
                  </a:outerShdw>
                </a:effectLst>
              </a:rPr>
              <a:t>ARQUITECTURA 80486</a:t>
            </a:r>
          </a:p>
        </p:txBody>
      </p:sp>
      <p:pic>
        <p:nvPicPr>
          <p:cNvPr id="4" name="3 Marcador de contenido" descr="ARQ80486.jpg"/>
          <p:cNvPicPr>
            <a:picLocks noGrp="1" noChangeAspect="1"/>
          </p:cNvPicPr>
          <p:nvPr>
            <p:ph idx="1"/>
          </p:nvPr>
        </p:nvPicPr>
        <p:blipFill>
          <a:blip r:embed="rId2" cstate="print"/>
          <a:stretch>
            <a:fillRect/>
          </a:stretch>
        </p:blipFill>
        <p:spPr>
          <a:xfrm>
            <a:off x="537410" y="1412776"/>
            <a:ext cx="8076217" cy="4896544"/>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DC5C3-F2CB-4346-88F0-BFCB43A928D9}"/>
              </a:ext>
            </a:extLst>
          </p:cNvPr>
          <p:cNvSpPr>
            <a:spLocks noGrp="1"/>
          </p:cNvSpPr>
          <p:nvPr>
            <p:ph type="title"/>
          </p:nvPr>
        </p:nvSpPr>
        <p:spPr>
          <a:xfrm>
            <a:off x="457200" y="274638"/>
            <a:ext cx="8229600" cy="562074"/>
          </a:xfrm>
        </p:spPr>
        <p:txBody>
          <a:bodyPr/>
          <a:lstStyle/>
          <a:p>
            <a:r>
              <a:rPr lang="es-AR" dirty="0">
                <a:effectLst>
                  <a:outerShdw blurRad="38100" dist="38100" dir="2700000" algn="tl">
                    <a:srgbClr val="000000">
                      <a:alpha val="43137"/>
                    </a:srgbClr>
                  </a:outerShdw>
                </a:effectLst>
              </a:rPr>
              <a:t>ARQUITECTURA 80486</a:t>
            </a:r>
          </a:p>
        </p:txBody>
      </p:sp>
      <p:sp>
        <p:nvSpPr>
          <p:cNvPr id="3" name="Marcador de contenido 2">
            <a:extLst>
              <a:ext uri="{FF2B5EF4-FFF2-40B4-BE49-F238E27FC236}">
                <a16:creationId xmlns:a16="http://schemas.microsoft.com/office/drawing/2014/main" id="{91CB352D-806C-4597-8D64-4B7E3D0B41C8}"/>
              </a:ext>
            </a:extLst>
          </p:cNvPr>
          <p:cNvSpPr>
            <a:spLocks noGrp="1"/>
          </p:cNvSpPr>
          <p:nvPr>
            <p:ph idx="1"/>
          </p:nvPr>
        </p:nvSpPr>
        <p:spPr>
          <a:xfrm>
            <a:off x="457200" y="1196752"/>
            <a:ext cx="8363272" cy="5040560"/>
          </a:xfrm>
        </p:spPr>
        <p:txBody>
          <a:bodyPr>
            <a:normAutofit fontScale="92500" lnSpcReduction="10000"/>
          </a:bodyPr>
          <a:lstStyle/>
          <a:p>
            <a:pPr marL="0" indent="0">
              <a:buNone/>
            </a:pPr>
            <a:r>
              <a:rPr lang="es-AR" sz="2400" dirty="0"/>
              <a:t>Agrega:</a:t>
            </a:r>
          </a:p>
          <a:p>
            <a:r>
              <a:rPr lang="es-AR" sz="2400" b="1" dirty="0">
                <a:effectLst>
                  <a:outerShdw blurRad="38100" dist="38100" dir="2700000" algn="tl">
                    <a:srgbClr val="000000">
                      <a:alpha val="43137"/>
                    </a:srgbClr>
                  </a:outerShdw>
                </a:effectLst>
              </a:rPr>
              <a:t>Unidad de Control </a:t>
            </a:r>
            <a:r>
              <a:rPr lang="es-AR" sz="2400" b="1" dirty="0" err="1">
                <a:effectLst>
                  <a:outerShdw blurRad="38100" dist="38100" dir="2700000" algn="tl">
                    <a:srgbClr val="000000">
                      <a:alpha val="43137"/>
                    </a:srgbClr>
                  </a:outerShdw>
                </a:effectLst>
              </a:rPr>
              <a:t>microprogramada</a:t>
            </a:r>
            <a:r>
              <a:rPr lang="es-AR" sz="2400" dirty="0"/>
              <a:t> </a:t>
            </a:r>
          </a:p>
          <a:p>
            <a:r>
              <a:rPr lang="es-AR" sz="2400" b="1" dirty="0">
                <a:effectLst>
                  <a:outerShdw blurRad="38100" dist="38100" dir="2700000" algn="tl">
                    <a:srgbClr val="000000">
                      <a:alpha val="43137"/>
                    </a:srgbClr>
                  </a:outerShdw>
                </a:effectLst>
              </a:rPr>
              <a:t>Unidad de caché</a:t>
            </a:r>
          </a:p>
          <a:p>
            <a:r>
              <a:rPr lang="es-AR" sz="2400" b="1" dirty="0">
                <a:effectLst>
                  <a:outerShdw blurRad="38100" dist="38100" dir="2700000" algn="tl">
                    <a:srgbClr val="000000">
                      <a:alpha val="43137"/>
                    </a:srgbClr>
                  </a:outerShdw>
                </a:effectLst>
              </a:rPr>
              <a:t>Unidad de coma flotante</a:t>
            </a:r>
          </a:p>
          <a:p>
            <a:pPr marL="0" indent="0">
              <a:buNone/>
            </a:pPr>
            <a:r>
              <a:rPr lang="es-AR" sz="2400" dirty="0"/>
              <a:t>Otras características:</a:t>
            </a:r>
          </a:p>
          <a:p>
            <a:r>
              <a:rPr lang="es-AR" sz="2400" b="1" dirty="0">
                <a:effectLst>
                  <a:outerShdw blurRad="38100" dist="38100" dir="2700000" algn="tl">
                    <a:srgbClr val="000000">
                      <a:alpha val="43137"/>
                    </a:srgbClr>
                  </a:outerShdw>
                </a:effectLst>
              </a:rPr>
              <a:t>Bus optimizado</a:t>
            </a:r>
            <a:r>
              <a:rPr lang="es-AR" sz="2400" dirty="0"/>
              <a:t>: Funcionamiento a ráfagas</a:t>
            </a:r>
          </a:p>
          <a:p>
            <a:pPr algn="just"/>
            <a:r>
              <a:rPr lang="es-AR" sz="2400" b="1" dirty="0">
                <a:effectLst>
                  <a:outerShdw blurRad="38100" dist="38100" dir="2700000" algn="tl">
                    <a:srgbClr val="000000">
                      <a:alpha val="43137"/>
                    </a:srgbClr>
                  </a:outerShdw>
                </a:effectLst>
              </a:rPr>
              <a:t>Soporte Multiprocesador</a:t>
            </a:r>
            <a:r>
              <a:rPr lang="es-AR" sz="2400" dirty="0"/>
              <a:t>: Se le incorporan señales específicas al bus para hacer más simple la realización de </a:t>
            </a:r>
            <a:r>
              <a:rPr lang="es-AR" sz="2400" b="1" dirty="0">
                <a:effectLst>
                  <a:outerShdw blurRad="38100" dist="38100" dir="2700000" algn="tl">
                    <a:srgbClr val="000000">
                      <a:alpha val="43137"/>
                    </a:srgbClr>
                  </a:outerShdw>
                </a:effectLst>
              </a:rPr>
              <a:t>sistemas multiprocesador</a:t>
            </a:r>
            <a:r>
              <a:rPr lang="es-AR" sz="2400" dirty="0"/>
              <a:t>.</a:t>
            </a:r>
          </a:p>
          <a:p>
            <a:pPr algn="just"/>
            <a:r>
              <a:rPr lang="es-AR" sz="2400" b="1" dirty="0">
                <a:effectLst>
                  <a:outerShdw blurRad="38100" dist="38100" dir="2700000" algn="tl">
                    <a:srgbClr val="000000">
                      <a:alpha val="43137"/>
                    </a:srgbClr>
                  </a:outerShdw>
                </a:effectLst>
              </a:rPr>
              <a:t>Procesador de cauce de instrucciones segmentado </a:t>
            </a:r>
            <a:r>
              <a:rPr lang="es-AR" sz="2400" dirty="0"/>
              <a:t>(o </a:t>
            </a:r>
            <a:r>
              <a:rPr lang="es-AR" sz="2400" b="1" dirty="0">
                <a:effectLst>
                  <a:outerShdw blurRad="38100" dist="38100" dir="2700000" algn="tl">
                    <a:srgbClr val="000000">
                      <a:alpha val="43137"/>
                    </a:srgbClr>
                  </a:outerShdw>
                </a:effectLst>
              </a:rPr>
              <a:t>cascada de instrucciones </a:t>
            </a:r>
            <a:r>
              <a:rPr lang="es-AR" sz="2400" dirty="0"/>
              <a:t>o </a:t>
            </a:r>
            <a:r>
              <a:rPr lang="es-AR" sz="2400" b="1" dirty="0">
                <a:effectLst>
                  <a:outerShdw blurRad="38100" dist="38100" dir="2700000" algn="tl">
                    <a:srgbClr val="000000">
                      <a:alpha val="43137"/>
                    </a:srgbClr>
                  </a:outerShdw>
                </a:effectLst>
              </a:rPr>
              <a:t>pipeline</a:t>
            </a:r>
            <a:r>
              <a:rPr lang="es-AR" sz="2400" dirty="0"/>
              <a:t>) de </a:t>
            </a:r>
            <a:r>
              <a:rPr lang="es-AR" sz="2400" b="1" dirty="0"/>
              <a:t>cinco etapas</a:t>
            </a:r>
            <a:r>
              <a:rPr lang="es-AR" sz="2400" dirty="0"/>
              <a:t>, </a:t>
            </a:r>
            <a:r>
              <a:rPr lang="es-AR" sz="2400" b="1" dirty="0"/>
              <a:t>que hace posible conseguir </a:t>
            </a:r>
            <a:r>
              <a:rPr lang="es-AR" sz="2400" b="1" dirty="0">
                <a:effectLst>
                  <a:outerShdw blurRad="38100" dist="38100" dir="2700000" algn="tl">
                    <a:srgbClr val="000000">
                      <a:alpha val="43137"/>
                    </a:srgbClr>
                  </a:outerShdw>
                </a:effectLst>
              </a:rPr>
              <a:t>tiempos de ejecución de un ciclo por instrucción</a:t>
            </a:r>
            <a:r>
              <a:rPr lang="es-AR" sz="2400" dirty="0"/>
              <a:t>. </a:t>
            </a:r>
          </a:p>
          <a:p>
            <a:pPr marL="0" indent="0">
              <a:buNone/>
            </a:pPr>
            <a:endParaRPr lang="es-AR" dirty="0"/>
          </a:p>
        </p:txBody>
      </p:sp>
    </p:spTree>
    <p:extLst>
      <p:ext uri="{BB962C8B-B14F-4D97-AF65-F5344CB8AC3E}">
        <p14:creationId xmlns:p14="http://schemas.microsoft.com/office/powerpoint/2010/main" val="2913070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Título"/>
          <p:cNvSpPr>
            <a:spLocks noGrp="1"/>
          </p:cNvSpPr>
          <p:nvPr>
            <p:ph type="title"/>
          </p:nvPr>
        </p:nvSpPr>
        <p:spPr/>
        <p:txBody>
          <a:bodyPr/>
          <a:lstStyle/>
          <a:p>
            <a:endParaRPr lang="es-AR"/>
          </a:p>
        </p:txBody>
      </p:sp>
      <p:pic>
        <p:nvPicPr>
          <p:cNvPr id="5123" name="Picture 2"/>
          <p:cNvPicPr>
            <a:picLocks noGrp="1" noChangeAspect="1" noChangeArrowheads="1"/>
          </p:cNvPicPr>
          <p:nvPr>
            <p:ph idx="1"/>
          </p:nvPr>
        </p:nvPicPr>
        <p:blipFill>
          <a:blip r:embed="rId2" cstate="print"/>
          <a:srcRect/>
          <a:stretch>
            <a:fillRect/>
          </a:stretch>
        </p:blipFill>
        <p:spPr>
          <a:xfrm>
            <a:off x="395288" y="260350"/>
            <a:ext cx="8039100" cy="5976938"/>
          </a:xfr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1 Título"/>
          <p:cNvSpPr>
            <a:spLocks noGrp="1"/>
          </p:cNvSpPr>
          <p:nvPr>
            <p:ph type="title"/>
          </p:nvPr>
        </p:nvSpPr>
        <p:spPr/>
        <p:txBody>
          <a:bodyPr/>
          <a:lstStyle/>
          <a:p>
            <a:endParaRPr lang="es-AR"/>
          </a:p>
        </p:txBody>
      </p:sp>
      <p:pic>
        <p:nvPicPr>
          <p:cNvPr id="6147" name="Picture 2"/>
          <p:cNvPicPr>
            <a:picLocks noGrp="1" noChangeAspect="1" noChangeArrowheads="1"/>
          </p:cNvPicPr>
          <p:nvPr>
            <p:ph idx="1"/>
          </p:nvPr>
        </p:nvPicPr>
        <p:blipFill>
          <a:blip r:embed="rId2" cstate="print"/>
          <a:srcRect/>
          <a:stretch>
            <a:fillRect/>
          </a:stretch>
        </p:blipFill>
        <p:spPr>
          <a:xfrm>
            <a:off x="320675" y="404813"/>
            <a:ext cx="8401050" cy="6113462"/>
          </a:xfr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D91D6-CF3B-4688-9712-0CE94DFAA88A}"/>
              </a:ext>
            </a:extLst>
          </p:cNvPr>
          <p:cNvSpPr>
            <a:spLocks noGrp="1"/>
          </p:cNvSpPr>
          <p:nvPr>
            <p:ph type="title"/>
          </p:nvPr>
        </p:nvSpPr>
        <p:spPr>
          <a:xfrm>
            <a:off x="827584" y="452718"/>
            <a:ext cx="6712506" cy="1400530"/>
          </a:xfrm>
        </p:spPr>
        <p:txBody>
          <a:bodyPr/>
          <a:lstStyle/>
          <a:p>
            <a:r>
              <a:rPr lang="es-AR" dirty="0">
                <a:effectLst>
                  <a:outerShdw blurRad="38100" dist="38100" dir="2700000" algn="tl">
                    <a:srgbClr val="000000">
                      <a:alpha val="43137"/>
                    </a:srgbClr>
                  </a:outerShdw>
                </a:effectLst>
              </a:rPr>
              <a:t>ARQUITECTURA PENTIUM</a:t>
            </a:r>
          </a:p>
        </p:txBody>
      </p:sp>
      <p:sp>
        <p:nvSpPr>
          <p:cNvPr id="3" name="Marcador de contenido 2">
            <a:extLst>
              <a:ext uri="{FF2B5EF4-FFF2-40B4-BE49-F238E27FC236}">
                <a16:creationId xmlns:a16="http://schemas.microsoft.com/office/drawing/2014/main" id="{09CC96D8-B597-48CE-9BEE-658470BDD386}"/>
              </a:ext>
            </a:extLst>
          </p:cNvPr>
          <p:cNvSpPr>
            <a:spLocks noGrp="1"/>
          </p:cNvSpPr>
          <p:nvPr>
            <p:ph idx="1"/>
          </p:nvPr>
        </p:nvSpPr>
        <p:spPr>
          <a:xfrm>
            <a:off x="457200" y="1556792"/>
            <a:ext cx="8229600" cy="4569371"/>
          </a:xfrm>
        </p:spPr>
        <p:txBody>
          <a:bodyPr>
            <a:normAutofit fontScale="92500"/>
          </a:bodyPr>
          <a:lstStyle/>
          <a:p>
            <a:pPr algn="just"/>
            <a:r>
              <a:rPr lang="es-AR" sz="2000" dirty="0"/>
              <a:t>La </a:t>
            </a:r>
            <a:r>
              <a:rPr lang="es-AR" sz="2000" b="1" dirty="0">
                <a:effectLst>
                  <a:outerShdw blurRad="38100" dist="38100" dir="2700000" algn="tl">
                    <a:srgbClr val="000000">
                      <a:alpha val="43137"/>
                    </a:srgbClr>
                  </a:outerShdw>
                </a:effectLst>
              </a:rPr>
              <a:t>arquitectura Harvard (Harvard </a:t>
            </a:r>
            <a:r>
              <a:rPr lang="es-AR" sz="2000" b="1" dirty="0" err="1">
                <a:effectLst>
                  <a:outerShdw blurRad="38100" dist="38100" dir="2700000" algn="tl">
                    <a:srgbClr val="000000">
                      <a:alpha val="43137"/>
                    </a:srgbClr>
                  </a:outerShdw>
                </a:effectLst>
              </a:rPr>
              <a:t>University</a:t>
            </a:r>
            <a:r>
              <a:rPr lang="es-AR" sz="2000" b="1" dirty="0">
                <a:effectLst>
                  <a:outerShdw blurRad="38100" dist="38100" dir="2700000" algn="tl">
                    <a:srgbClr val="000000">
                      <a:alpha val="43137"/>
                    </a:srgbClr>
                  </a:outerShdw>
                </a:effectLst>
              </a:rPr>
              <a:t>, Massachusetts) </a:t>
            </a:r>
            <a:r>
              <a:rPr lang="es-AR" sz="2000" dirty="0"/>
              <a:t>está diseñada para resolver las debilidades de la </a:t>
            </a:r>
            <a:r>
              <a:rPr lang="es-AR" sz="2000" b="1" dirty="0">
                <a:effectLst>
                  <a:outerShdw blurRad="38100" dist="38100" dir="2700000" algn="tl">
                    <a:srgbClr val="000000">
                      <a:alpha val="43137"/>
                    </a:srgbClr>
                  </a:outerShdw>
                </a:effectLst>
              </a:rPr>
              <a:t>arquitectura </a:t>
            </a:r>
            <a:r>
              <a:rPr lang="es-AR" sz="2000" b="1" dirty="0" err="1">
                <a:effectLst>
                  <a:outerShdw blurRad="38100" dist="38100" dir="2700000" algn="tl">
                    <a:srgbClr val="000000">
                      <a:alpha val="43137"/>
                    </a:srgbClr>
                  </a:outerShdw>
                </a:effectLst>
              </a:rPr>
              <a:t>Von</a:t>
            </a:r>
            <a:r>
              <a:rPr lang="es-AR" sz="2000" b="1" dirty="0">
                <a:effectLst>
                  <a:outerShdw blurRad="38100" dist="38100" dir="2700000" algn="tl">
                    <a:srgbClr val="000000">
                      <a:alpha val="43137"/>
                    </a:srgbClr>
                  </a:outerShdw>
                </a:effectLst>
              </a:rPr>
              <a:t> Neumann</a:t>
            </a:r>
            <a:r>
              <a:rPr lang="es-AR" sz="2000" dirty="0"/>
              <a:t>. El procesador dispone de </a:t>
            </a:r>
            <a:r>
              <a:rPr lang="es-AR" sz="2000" b="1" dirty="0">
                <a:effectLst>
                  <a:outerShdw blurRad="38100" dist="38100" dir="2700000" algn="tl">
                    <a:srgbClr val="000000">
                      <a:alpha val="43137"/>
                    </a:srgbClr>
                  </a:outerShdw>
                </a:effectLst>
              </a:rPr>
              <a:t>dos memorias independientes </a:t>
            </a:r>
            <a:r>
              <a:rPr lang="es-AR" sz="2000" dirty="0"/>
              <a:t>con las que se comunica con buses propios: la </a:t>
            </a:r>
            <a:r>
              <a:rPr lang="es-AR" sz="2000" b="1" dirty="0">
                <a:effectLst>
                  <a:outerShdw blurRad="38100" dist="38100" dir="2700000" algn="tl">
                    <a:srgbClr val="000000">
                      <a:alpha val="43137"/>
                    </a:srgbClr>
                  </a:outerShdw>
                </a:effectLst>
              </a:rPr>
              <a:t>memoria de instrucciones </a:t>
            </a:r>
            <a:r>
              <a:rPr lang="es-AR" sz="2000" dirty="0"/>
              <a:t>y la </a:t>
            </a:r>
            <a:r>
              <a:rPr lang="es-AR" sz="2000" b="1" dirty="0">
                <a:effectLst>
                  <a:outerShdw blurRad="38100" dist="38100" dir="2700000" algn="tl">
                    <a:srgbClr val="000000">
                      <a:alpha val="43137"/>
                    </a:srgbClr>
                  </a:outerShdw>
                </a:effectLst>
              </a:rPr>
              <a:t>memoria de datos</a:t>
            </a:r>
            <a:r>
              <a:rPr lang="es-AR" sz="2000" dirty="0"/>
              <a:t>. </a:t>
            </a:r>
          </a:p>
          <a:p>
            <a:pPr algn="just"/>
            <a:r>
              <a:rPr lang="es-AR" sz="2000" b="1" dirty="0">
                <a:effectLst>
                  <a:outerShdw blurRad="38100" dist="38100" dir="2700000" algn="tl">
                    <a:srgbClr val="000000">
                      <a:alpha val="43137"/>
                    </a:srgbClr>
                  </a:outerShdw>
                </a:effectLst>
              </a:rPr>
              <a:t>El tamaño de las instrucciones no está relacionado con el de los datos</a:t>
            </a:r>
            <a:r>
              <a:rPr lang="es-AR" sz="2000" dirty="0"/>
              <a:t>, pudiéndose así optimizar para que cualquier instrucción ocupe una única posición de memoria de programa.</a:t>
            </a:r>
          </a:p>
          <a:p>
            <a:pPr algn="just"/>
            <a:r>
              <a:rPr lang="es-AR" sz="2000" dirty="0"/>
              <a:t>En los </a:t>
            </a:r>
            <a:r>
              <a:rPr lang="es-AR" sz="2000" b="1" dirty="0">
                <a:effectLst>
                  <a:outerShdw blurRad="38100" dist="38100" dir="2700000" algn="tl">
                    <a:srgbClr val="000000">
                      <a:alpha val="43137"/>
                    </a:srgbClr>
                  </a:outerShdw>
                </a:effectLst>
              </a:rPr>
              <a:t>procesadores Pentium </a:t>
            </a:r>
            <a:r>
              <a:rPr lang="es-AR" sz="2000" dirty="0"/>
              <a:t>se tiene en cuenta esto mediante </a:t>
            </a:r>
            <a:r>
              <a:rPr lang="es-AR" sz="2000" b="1" dirty="0">
                <a:effectLst>
                  <a:outerShdw blurRad="38100" dist="38100" dir="2700000" algn="tl">
                    <a:srgbClr val="000000">
                      <a:alpha val="43137"/>
                    </a:srgbClr>
                  </a:outerShdw>
                </a:effectLst>
              </a:rPr>
              <a:t>dos memorias caché independientes</a:t>
            </a:r>
            <a:r>
              <a:rPr lang="es-AR" sz="2000" b="1" dirty="0"/>
              <a:t>, una </a:t>
            </a:r>
            <a:r>
              <a:rPr lang="es-AR" sz="2000" b="1" dirty="0">
                <a:effectLst>
                  <a:outerShdw blurRad="38100" dist="38100" dir="2700000" algn="tl">
                    <a:srgbClr val="000000">
                      <a:alpha val="43137"/>
                    </a:srgbClr>
                  </a:outerShdw>
                </a:effectLst>
              </a:rPr>
              <a:t>memoria caché </a:t>
            </a:r>
            <a:r>
              <a:rPr lang="es-AR" sz="2000" b="1" dirty="0"/>
              <a:t>para las instrucciones y otra </a:t>
            </a:r>
            <a:r>
              <a:rPr lang="es-AR" sz="2000" b="1" dirty="0">
                <a:effectLst>
                  <a:outerShdw blurRad="38100" dist="38100" dir="2700000" algn="tl">
                    <a:srgbClr val="000000">
                      <a:alpha val="43137"/>
                    </a:srgbClr>
                  </a:outerShdw>
                </a:effectLst>
              </a:rPr>
              <a:t>memoria caché </a:t>
            </a:r>
            <a:r>
              <a:rPr lang="es-AR" sz="2000" b="1" dirty="0"/>
              <a:t>para los datos. </a:t>
            </a:r>
          </a:p>
          <a:p>
            <a:pPr algn="just"/>
            <a:r>
              <a:rPr lang="es-AR" sz="2000" dirty="0"/>
              <a:t>En la actualidad es </a:t>
            </a:r>
            <a:r>
              <a:rPr lang="es-AR" sz="2000" b="1" dirty="0"/>
              <a:t>la </a:t>
            </a:r>
            <a:r>
              <a:rPr lang="es-AR" sz="2000" b="1" dirty="0">
                <a:effectLst>
                  <a:outerShdw blurRad="38100" dist="38100" dir="2700000" algn="tl">
                    <a:srgbClr val="000000">
                      <a:alpha val="43137"/>
                    </a:srgbClr>
                  </a:outerShdw>
                </a:effectLst>
              </a:rPr>
              <a:t>memoria caché de nivel uno </a:t>
            </a:r>
            <a:r>
              <a:rPr lang="es-AR" sz="2000" b="1" dirty="0"/>
              <a:t>(</a:t>
            </a:r>
            <a:r>
              <a:rPr lang="es-AR" sz="2000" b="1" dirty="0">
                <a:effectLst>
                  <a:outerShdw blurRad="38100" dist="38100" dir="2700000" algn="tl">
                    <a:srgbClr val="000000">
                      <a:alpha val="43137"/>
                    </a:srgbClr>
                  </a:outerShdw>
                </a:effectLst>
              </a:rPr>
              <a:t>L1</a:t>
            </a:r>
            <a:r>
              <a:rPr lang="es-AR" sz="2000" b="1" dirty="0"/>
              <a:t>) la que está dividida en dos memorias independientes una para instrucciones (I) y otra para datos (D). </a:t>
            </a:r>
          </a:p>
          <a:p>
            <a:endParaRPr lang="es-AR" dirty="0"/>
          </a:p>
        </p:txBody>
      </p:sp>
    </p:spTree>
    <p:extLst>
      <p:ext uri="{BB962C8B-B14F-4D97-AF65-F5344CB8AC3E}">
        <p14:creationId xmlns:p14="http://schemas.microsoft.com/office/powerpoint/2010/main" val="2693717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5919A6-3E09-393D-7320-A080A3A4A143}"/>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a:t>
            </a:r>
            <a:endParaRPr lang="es-AR" dirty="0"/>
          </a:p>
        </p:txBody>
      </p:sp>
      <p:pic>
        <p:nvPicPr>
          <p:cNvPr id="4" name="Picture 2">
            <a:extLst>
              <a:ext uri="{FF2B5EF4-FFF2-40B4-BE49-F238E27FC236}">
                <a16:creationId xmlns:a16="http://schemas.microsoft.com/office/drawing/2014/main" id="{74FE7558-5C93-2653-8675-705FEE0203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5001" y="1628800"/>
            <a:ext cx="8349098" cy="4536504"/>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482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effectLst>
                  <a:outerShdw blurRad="38100" dist="38100" dir="2700000" algn="tl">
                    <a:srgbClr val="000000">
                      <a:alpha val="43137"/>
                    </a:srgbClr>
                  </a:outerShdw>
                </a:effectLst>
              </a:rPr>
              <a:t>Pentium 4</a:t>
            </a:r>
          </a:p>
        </p:txBody>
      </p:sp>
      <p:pic>
        <p:nvPicPr>
          <p:cNvPr id="1026" name="Picture 2"/>
          <p:cNvPicPr>
            <a:picLocks noGrp="1" noChangeAspect="1" noChangeArrowheads="1"/>
          </p:cNvPicPr>
          <p:nvPr>
            <p:ph idx="1"/>
          </p:nvPr>
        </p:nvPicPr>
        <p:blipFill>
          <a:blip r:embed="rId2" cstate="print"/>
          <a:srcRect/>
          <a:stretch>
            <a:fillRect/>
          </a:stretch>
        </p:blipFill>
        <p:spPr bwMode="auto">
          <a:xfrm>
            <a:off x="395536" y="1196752"/>
            <a:ext cx="8154394" cy="5465936"/>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F6ED9-25A3-4EE6-8CA4-7C9DAEBE56C1}"/>
              </a:ext>
            </a:extLst>
          </p:cNvPr>
          <p:cNvSpPr>
            <a:spLocks noGrp="1"/>
          </p:cNvSpPr>
          <p:nvPr>
            <p:ph type="title"/>
          </p:nvPr>
        </p:nvSpPr>
        <p:spPr>
          <a:xfrm>
            <a:off x="539552" y="188640"/>
            <a:ext cx="7055380" cy="816042"/>
          </a:xfrm>
        </p:spPr>
        <p:txBody>
          <a:bodyPr/>
          <a:lstStyle/>
          <a:p>
            <a:r>
              <a:rPr lang="es-AR" dirty="0">
                <a:effectLst>
                  <a:outerShdw blurRad="38100" dist="38100" dir="2700000" algn="tl">
                    <a:srgbClr val="000000">
                      <a:alpha val="43137"/>
                    </a:srgbClr>
                  </a:outerShdw>
                </a:effectLst>
              </a:rPr>
              <a:t>Pentium 4</a:t>
            </a:r>
          </a:p>
        </p:txBody>
      </p:sp>
      <p:sp>
        <p:nvSpPr>
          <p:cNvPr id="3" name="Marcador de contenido 2">
            <a:extLst>
              <a:ext uri="{FF2B5EF4-FFF2-40B4-BE49-F238E27FC236}">
                <a16:creationId xmlns:a16="http://schemas.microsoft.com/office/drawing/2014/main" id="{550C1BF8-43A2-4637-A102-D1A4A482691C}"/>
              </a:ext>
            </a:extLst>
          </p:cNvPr>
          <p:cNvSpPr>
            <a:spLocks noGrp="1"/>
          </p:cNvSpPr>
          <p:nvPr>
            <p:ph idx="1"/>
          </p:nvPr>
        </p:nvSpPr>
        <p:spPr>
          <a:xfrm>
            <a:off x="457200" y="1268760"/>
            <a:ext cx="8229600" cy="4857403"/>
          </a:xfrm>
        </p:spPr>
        <p:txBody>
          <a:bodyPr>
            <a:normAutofit fontScale="92500" lnSpcReduction="10000"/>
          </a:bodyPr>
          <a:lstStyle/>
          <a:p>
            <a:pPr marL="0" indent="0">
              <a:buNone/>
            </a:pPr>
            <a:r>
              <a:rPr lang="es-AR" sz="2400" dirty="0"/>
              <a:t>La operación del Pentium 4 puede resumirse: </a:t>
            </a:r>
          </a:p>
          <a:p>
            <a:r>
              <a:rPr lang="es-AR" sz="2400" dirty="0"/>
              <a:t>El procesador </a:t>
            </a:r>
            <a:r>
              <a:rPr lang="es-AR" sz="2400" b="1" dirty="0">
                <a:effectLst>
                  <a:outerShdw blurRad="38100" dist="38100" dir="2700000" algn="tl">
                    <a:srgbClr val="000000">
                      <a:alpha val="43137"/>
                    </a:srgbClr>
                  </a:outerShdw>
                </a:effectLst>
              </a:rPr>
              <a:t>busca las instrucciones desde la memoria en el orden del programa estático</a:t>
            </a:r>
          </a:p>
          <a:p>
            <a:pPr algn="just"/>
            <a:r>
              <a:rPr lang="es-AR" sz="2400" b="1" dirty="0"/>
              <a:t>Cada instrucción es trasladada a una o más </a:t>
            </a:r>
            <a:r>
              <a:rPr lang="es-AR" sz="2400" b="1" dirty="0">
                <a:effectLst>
                  <a:outerShdw blurRad="38100" dist="38100" dir="2700000" algn="tl">
                    <a:srgbClr val="000000">
                      <a:alpha val="43137"/>
                    </a:srgbClr>
                  </a:outerShdw>
                </a:effectLst>
              </a:rPr>
              <a:t>instrucciones de longitud fija tipo RISC (</a:t>
            </a:r>
            <a:r>
              <a:rPr lang="es-AR" sz="2400" b="1" dirty="0" err="1">
                <a:effectLst>
                  <a:outerShdw blurRad="38100" dist="38100" dir="2700000" algn="tl">
                    <a:srgbClr val="000000">
                      <a:alpha val="43137"/>
                    </a:srgbClr>
                  </a:outerShdw>
                </a:effectLst>
              </a:rPr>
              <a:t>Reduced</a:t>
            </a:r>
            <a:r>
              <a:rPr lang="es-AR" sz="2400" b="1" dirty="0">
                <a:effectLst>
                  <a:outerShdw blurRad="38100" dist="38100" dir="2700000" algn="tl">
                    <a:srgbClr val="000000">
                      <a:alpha val="43137"/>
                    </a:srgbClr>
                  </a:outerShdw>
                </a:effectLst>
              </a:rPr>
              <a:t> </a:t>
            </a:r>
            <a:r>
              <a:rPr lang="es-AR" sz="2400" b="1" dirty="0" err="1">
                <a:effectLst>
                  <a:outerShdw blurRad="38100" dist="38100" dir="2700000" algn="tl">
                    <a:srgbClr val="000000">
                      <a:alpha val="43137"/>
                    </a:srgbClr>
                  </a:outerShdw>
                </a:effectLst>
              </a:rPr>
              <a:t>Instruction</a:t>
            </a:r>
            <a:r>
              <a:rPr lang="es-AR" sz="2400" b="1" dirty="0">
                <a:effectLst>
                  <a:outerShdw blurRad="38100" dist="38100" dir="2700000" algn="tl">
                    <a:srgbClr val="000000">
                      <a:alpha val="43137"/>
                    </a:srgbClr>
                  </a:outerShdw>
                </a:effectLst>
              </a:rPr>
              <a:t> Set </a:t>
            </a:r>
            <a:r>
              <a:rPr lang="es-AR" sz="2400" b="1" dirty="0" err="1">
                <a:effectLst>
                  <a:outerShdw blurRad="38100" dist="38100" dir="2700000" algn="tl">
                    <a:srgbClr val="000000">
                      <a:alpha val="43137"/>
                    </a:srgbClr>
                  </a:outerShdw>
                </a:effectLst>
              </a:rPr>
              <a:t>Computer</a:t>
            </a:r>
            <a:r>
              <a:rPr lang="es-AR" sz="2400" b="1" dirty="0">
                <a:effectLst>
                  <a:outerShdw blurRad="38100" dist="38100" dir="2700000" algn="tl">
                    <a:srgbClr val="000000">
                      <a:alpha val="43137"/>
                    </a:srgbClr>
                  </a:outerShdw>
                </a:effectLst>
              </a:rPr>
              <a:t>)</a:t>
            </a:r>
            <a:r>
              <a:rPr lang="es-AR" sz="2400" b="1" dirty="0"/>
              <a:t>, conocidas como </a:t>
            </a:r>
            <a:r>
              <a:rPr lang="es-AR" sz="2400" b="1" dirty="0" err="1">
                <a:effectLst>
                  <a:outerShdw blurRad="38100" dist="38100" dir="2700000" algn="tl">
                    <a:srgbClr val="000000">
                      <a:alpha val="43137"/>
                    </a:srgbClr>
                  </a:outerShdw>
                </a:effectLst>
              </a:rPr>
              <a:t>micro-operaciones</a:t>
            </a:r>
            <a:r>
              <a:rPr lang="es-AR" sz="2400" b="1" dirty="0"/>
              <a:t>, o </a:t>
            </a:r>
            <a:r>
              <a:rPr lang="es-AR" sz="2400" b="1" dirty="0" err="1">
                <a:effectLst>
                  <a:outerShdw blurRad="38100" dist="38100" dir="2700000" algn="tl">
                    <a:srgbClr val="000000">
                      <a:alpha val="43137"/>
                    </a:srgbClr>
                  </a:outerShdw>
                </a:effectLst>
              </a:rPr>
              <a:t>micro-ops</a:t>
            </a:r>
            <a:r>
              <a:rPr lang="es-AR" sz="2400" dirty="0"/>
              <a:t>.</a:t>
            </a:r>
          </a:p>
          <a:p>
            <a:pPr algn="just"/>
            <a:r>
              <a:rPr lang="es-AR" sz="2400" dirty="0"/>
              <a:t>El procesador </a:t>
            </a:r>
            <a:r>
              <a:rPr lang="es-AR" sz="2400" b="1" dirty="0"/>
              <a:t>ejecuta las </a:t>
            </a:r>
            <a:r>
              <a:rPr lang="es-AR" sz="2400" b="1" dirty="0" err="1">
                <a:effectLst>
                  <a:outerShdw blurRad="38100" dist="38100" dir="2700000" algn="tl">
                    <a:srgbClr val="000000">
                      <a:alpha val="43137"/>
                    </a:srgbClr>
                  </a:outerShdw>
                </a:effectLst>
              </a:rPr>
              <a:t>micro-operaciones</a:t>
            </a:r>
            <a:r>
              <a:rPr lang="es-AR" sz="2400" b="1" dirty="0"/>
              <a:t> en una organización </a:t>
            </a:r>
            <a:r>
              <a:rPr lang="es-AR" sz="2400" b="1" dirty="0" err="1">
                <a:effectLst>
                  <a:outerShdw blurRad="38100" dist="38100" dir="2700000" algn="tl">
                    <a:srgbClr val="000000">
                      <a:alpha val="43137"/>
                    </a:srgbClr>
                  </a:outerShdw>
                </a:effectLst>
              </a:rPr>
              <a:t>superescalar</a:t>
            </a:r>
            <a:r>
              <a:rPr lang="es-AR" sz="2400" b="1" dirty="0">
                <a:effectLst>
                  <a:outerShdw blurRad="38100" dist="38100" dir="2700000" algn="tl">
                    <a:srgbClr val="000000">
                      <a:alpha val="43137"/>
                    </a:srgbClr>
                  </a:outerShdw>
                </a:effectLst>
              </a:rPr>
              <a:t> encauzada </a:t>
            </a:r>
            <a:r>
              <a:rPr lang="es-AR" sz="2400" b="1" dirty="0"/>
              <a:t>(</a:t>
            </a:r>
            <a:r>
              <a:rPr lang="es-AR" sz="2400" b="1" dirty="0">
                <a:effectLst>
                  <a:outerShdw blurRad="38100" dist="38100" dir="2700000" algn="tl">
                    <a:srgbClr val="000000">
                      <a:alpha val="43137"/>
                    </a:srgbClr>
                  </a:outerShdw>
                </a:effectLst>
              </a:rPr>
              <a:t>cauce segmentado</a:t>
            </a:r>
            <a:r>
              <a:rPr lang="es-AR" sz="2400" b="1" dirty="0"/>
              <a:t>) de manera tal que </a:t>
            </a:r>
            <a:r>
              <a:rPr lang="es-AR" sz="2400" b="1" dirty="0">
                <a:effectLst>
                  <a:outerShdw blurRad="38100" dist="38100" dir="2700000" algn="tl">
                    <a:srgbClr val="000000">
                      <a:alpha val="43137"/>
                    </a:srgbClr>
                  </a:outerShdw>
                </a:effectLst>
              </a:rPr>
              <a:t>las </a:t>
            </a:r>
            <a:r>
              <a:rPr lang="es-AR" sz="2400" b="1" dirty="0" err="1">
                <a:effectLst>
                  <a:outerShdw blurRad="38100" dist="38100" dir="2700000" algn="tl">
                    <a:srgbClr val="000000">
                      <a:alpha val="43137"/>
                    </a:srgbClr>
                  </a:outerShdw>
                </a:effectLst>
              </a:rPr>
              <a:t>micro-operaciones</a:t>
            </a:r>
            <a:r>
              <a:rPr lang="es-AR" sz="2400" b="1" dirty="0">
                <a:effectLst>
                  <a:outerShdw blurRad="38100" dist="38100" dir="2700000" algn="tl">
                    <a:srgbClr val="000000">
                      <a:alpha val="43137"/>
                    </a:srgbClr>
                  </a:outerShdw>
                </a:effectLst>
              </a:rPr>
              <a:t> pueden ser ejecutadas fuera de orden</a:t>
            </a:r>
            <a:r>
              <a:rPr lang="es-AR" sz="2400" b="1" dirty="0"/>
              <a:t>.</a:t>
            </a:r>
          </a:p>
          <a:p>
            <a:pPr algn="just"/>
            <a:r>
              <a:rPr lang="es-AR" sz="2400" dirty="0"/>
              <a:t>El procesador </a:t>
            </a:r>
            <a:r>
              <a:rPr lang="es-AR" sz="2400" b="1" dirty="0"/>
              <a:t>entrega el resultado de la ejecución de  cada </a:t>
            </a:r>
            <a:r>
              <a:rPr lang="es-AR" sz="2400" b="1" dirty="0" err="1"/>
              <a:t>micro-operación</a:t>
            </a:r>
            <a:r>
              <a:rPr lang="es-AR" sz="2400" b="1" dirty="0"/>
              <a:t> en el conjunto de registros del procesador </a:t>
            </a:r>
            <a:r>
              <a:rPr lang="es-AR" sz="2400" b="1" dirty="0">
                <a:effectLst>
                  <a:outerShdw blurRad="38100" dist="38100" dir="2700000" algn="tl">
                    <a:srgbClr val="000000">
                      <a:alpha val="43137"/>
                    </a:srgbClr>
                  </a:outerShdw>
                </a:effectLst>
              </a:rPr>
              <a:t>en el orden del flujo original del programa</a:t>
            </a:r>
            <a:r>
              <a:rPr lang="es-AR" sz="2400" dirty="0"/>
              <a:t>.</a:t>
            </a:r>
          </a:p>
        </p:txBody>
      </p:sp>
    </p:spTree>
    <p:extLst>
      <p:ext uri="{BB962C8B-B14F-4D97-AF65-F5344CB8AC3E}">
        <p14:creationId xmlns:p14="http://schemas.microsoft.com/office/powerpoint/2010/main" val="3483292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A42024-3A9F-F604-9889-897D5F1D5184}"/>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a:t>
            </a:r>
            <a:endParaRPr lang="es-AR" dirty="0"/>
          </a:p>
        </p:txBody>
      </p:sp>
      <p:pic>
        <p:nvPicPr>
          <p:cNvPr id="5" name="Marcador de contenido 4">
            <a:extLst>
              <a:ext uri="{FF2B5EF4-FFF2-40B4-BE49-F238E27FC236}">
                <a16:creationId xmlns:a16="http://schemas.microsoft.com/office/drawing/2014/main" id="{B27D6112-D93F-2502-A33B-BDB1E01D658A}"/>
              </a:ext>
            </a:extLst>
          </p:cNvPr>
          <p:cNvPicPr>
            <a:picLocks noGrp="1" noChangeAspect="1"/>
          </p:cNvPicPr>
          <p:nvPr>
            <p:ph idx="1"/>
          </p:nvPr>
        </p:nvPicPr>
        <p:blipFill>
          <a:blip r:embed="rId2"/>
          <a:stretch>
            <a:fillRect/>
          </a:stretch>
        </p:blipFill>
        <p:spPr>
          <a:xfrm>
            <a:off x="767847" y="1772816"/>
            <a:ext cx="7608305" cy="3816424"/>
          </a:xfrm>
        </p:spPr>
      </p:pic>
    </p:spTree>
    <p:extLst>
      <p:ext uri="{BB962C8B-B14F-4D97-AF65-F5344CB8AC3E}">
        <p14:creationId xmlns:p14="http://schemas.microsoft.com/office/powerpoint/2010/main" val="4128779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81C09F-DB5F-4AB3-A348-D61A16E77846}"/>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ARQUITECTURA 8088</a:t>
            </a:r>
          </a:p>
        </p:txBody>
      </p:sp>
      <p:sp>
        <p:nvSpPr>
          <p:cNvPr id="3" name="Marcador de contenido 2">
            <a:extLst>
              <a:ext uri="{FF2B5EF4-FFF2-40B4-BE49-F238E27FC236}">
                <a16:creationId xmlns:a16="http://schemas.microsoft.com/office/drawing/2014/main" id="{9237CED8-E924-4F2F-B61E-433D1196E8E5}"/>
              </a:ext>
            </a:extLst>
          </p:cNvPr>
          <p:cNvSpPr>
            <a:spLocks noGrp="1"/>
          </p:cNvSpPr>
          <p:nvPr>
            <p:ph idx="1"/>
          </p:nvPr>
        </p:nvSpPr>
        <p:spPr>
          <a:xfrm>
            <a:off x="457200" y="1417638"/>
            <a:ext cx="8229600" cy="4708525"/>
          </a:xfrm>
        </p:spPr>
        <p:txBody>
          <a:bodyPr/>
          <a:lstStyle/>
          <a:p>
            <a:r>
              <a:rPr lang="es-AR" dirty="0"/>
              <a:t>Como ejemplo de arquitectura básica siguiendo los lineamientos de la </a:t>
            </a:r>
            <a:r>
              <a:rPr lang="es-AR" b="1" dirty="0">
                <a:effectLst>
                  <a:outerShdw blurRad="38100" dist="38100" dir="2700000" algn="tl">
                    <a:srgbClr val="000000">
                      <a:alpha val="43137"/>
                    </a:srgbClr>
                  </a:outerShdw>
                </a:effectLst>
              </a:rPr>
              <a:t>arquitectura de </a:t>
            </a:r>
            <a:r>
              <a:rPr lang="es-AR" b="1" dirty="0" err="1">
                <a:effectLst>
                  <a:outerShdw blurRad="38100" dist="38100" dir="2700000" algn="tl">
                    <a:srgbClr val="000000">
                      <a:alpha val="43137"/>
                    </a:srgbClr>
                  </a:outerShdw>
                </a:effectLst>
              </a:rPr>
              <a:t>Von</a:t>
            </a:r>
            <a:r>
              <a:rPr lang="es-AR" b="1" dirty="0">
                <a:effectLst>
                  <a:outerShdw blurRad="38100" dist="38100" dir="2700000" algn="tl">
                    <a:srgbClr val="000000">
                      <a:alpha val="43137"/>
                    </a:srgbClr>
                  </a:outerShdw>
                </a:effectLst>
              </a:rPr>
              <a:t> Neumann</a:t>
            </a:r>
          </a:p>
          <a:p>
            <a:r>
              <a:rPr lang="es-AR" dirty="0"/>
              <a:t>Intel divide al procesador en dos partes:</a:t>
            </a:r>
          </a:p>
          <a:p>
            <a:pPr lvl="1"/>
            <a:r>
              <a:rPr lang="es-AR" b="1" dirty="0">
                <a:effectLst>
                  <a:outerShdw blurRad="38100" dist="38100" dir="2700000" algn="tl">
                    <a:srgbClr val="000000">
                      <a:alpha val="43137"/>
                    </a:srgbClr>
                  </a:outerShdw>
                </a:effectLst>
              </a:rPr>
              <a:t>Unidad de Ejecución </a:t>
            </a:r>
            <a:r>
              <a:rPr lang="es-AR" dirty="0"/>
              <a:t>(</a:t>
            </a:r>
            <a:r>
              <a:rPr lang="es-AR" b="1" dirty="0">
                <a:effectLst>
                  <a:outerShdw blurRad="38100" dist="38100" dir="2700000" algn="tl">
                    <a:srgbClr val="000000">
                      <a:alpha val="43137"/>
                    </a:srgbClr>
                  </a:outerShdw>
                </a:effectLst>
              </a:rPr>
              <a:t>EU</a:t>
            </a:r>
            <a:r>
              <a:rPr lang="es-AR" b="1" dirty="0"/>
              <a:t> = </a:t>
            </a:r>
            <a:r>
              <a:rPr lang="es-AR" b="1" dirty="0" err="1">
                <a:effectLst>
                  <a:outerShdw blurRad="38100" dist="38100" dir="2700000" algn="tl">
                    <a:srgbClr val="000000">
                      <a:alpha val="43137"/>
                    </a:srgbClr>
                  </a:outerShdw>
                </a:effectLst>
              </a:rPr>
              <a:t>Execution</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Unit</a:t>
            </a:r>
            <a:r>
              <a:rPr lang="es-AR" dirty="0"/>
              <a:t>): Realiza todas las operaciones.</a:t>
            </a:r>
          </a:p>
          <a:p>
            <a:pPr lvl="1"/>
            <a:r>
              <a:rPr lang="es-AR" b="1" dirty="0">
                <a:effectLst>
                  <a:outerShdw blurRad="38100" dist="38100" dir="2700000" algn="tl">
                    <a:srgbClr val="000000">
                      <a:alpha val="43137"/>
                    </a:srgbClr>
                  </a:outerShdw>
                </a:effectLst>
              </a:rPr>
              <a:t>Unidad de Interfaz con el Bus</a:t>
            </a:r>
            <a:r>
              <a:rPr lang="es-AR" dirty="0"/>
              <a:t>(</a:t>
            </a:r>
            <a:r>
              <a:rPr lang="es-AR" b="1" dirty="0">
                <a:effectLst>
                  <a:outerShdw blurRad="38100" dist="38100" dir="2700000" algn="tl">
                    <a:srgbClr val="000000">
                      <a:alpha val="43137"/>
                    </a:srgbClr>
                  </a:outerShdw>
                </a:effectLst>
              </a:rPr>
              <a:t>BIU</a:t>
            </a:r>
            <a:r>
              <a:rPr lang="es-AR" b="1" dirty="0"/>
              <a:t> = </a:t>
            </a:r>
            <a:r>
              <a:rPr lang="es-AR" b="1" dirty="0">
                <a:effectLst>
                  <a:outerShdw blurRad="38100" dist="38100" dir="2700000" algn="tl">
                    <a:srgbClr val="000000">
                      <a:alpha val="43137"/>
                    </a:srgbClr>
                  </a:outerShdw>
                </a:effectLst>
              </a:rPr>
              <a:t>Bus Interface </a:t>
            </a:r>
            <a:r>
              <a:rPr lang="es-AR" b="1" dirty="0" err="1">
                <a:effectLst>
                  <a:outerShdw blurRad="38100" dist="38100" dir="2700000" algn="tl">
                    <a:srgbClr val="000000">
                      <a:alpha val="43137"/>
                    </a:srgbClr>
                  </a:outerShdw>
                </a:effectLst>
              </a:rPr>
              <a:t>Unit</a:t>
            </a:r>
            <a:r>
              <a:rPr lang="es-AR" dirty="0"/>
              <a:t>): Controla las transferencias con el mundo exterior. </a:t>
            </a:r>
          </a:p>
          <a:p>
            <a:pPr marL="457200" lvl="1" indent="0">
              <a:buNone/>
            </a:pPr>
            <a:endParaRPr lang="es-AR" dirty="0"/>
          </a:p>
        </p:txBody>
      </p:sp>
    </p:spTree>
    <p:extLst>
      <p:ext uri="{BB962C8B-B14F-4D97-AF65-F5344CB8AC3E}">
        <p14:creationId xmlns:p14="http://schemas.microsoft.com/office/powerpoint/2010/main" val="867893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260648"/>
            <a:ext cx="7055380" cy="744034"/>
          </a:xfrm>
        </p:spPr>
        <p:txBody>
          <a:bodyPr/>
          <a:lstStyle/>
          <a:p>
            <a:r>
              <a:rPr lang="es-AR" dirty="0">
                <a:effectLst>
                  <a:outerShdw blurRad="38100" dist="38100" dir="2700000" algn="tl">
                    <a:srgbClr val="000000">
                      <a:alpha val="43137"/>
                    </a:srgbClr>
                  </a:outerShdw>
                </a:effectLst>
              </a:rPr>
              <a:t>Pentium 4  Pipeline</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222620" y="2564904"/>
            <a:ext cx="8717205" cy="223224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730C3-7B1A-4995-B65A-88331643CE1D}"/>
              </a:ext>
            </a:extLst>
          </p:cNvPr>
          <p:cNvSpPr>
            <a:spLocks noGrp="1"/>
          </p:cNvSpPr>
          <p:nvPr>
            <p:ph type="title"/>
          </p:nvPr>
        </p:nvSpPr>
        <p:spPr>
          <a:xfrm>
            <a:off x="484710" y="452718"/>
            <a:ext cx="7055380" cy="672026"/>
          </a:xfrm>
        </p:spPr>
        <p:txBody>
          <a:bodyPr/>
          <a:lstStyle/>
          <a:p>
            <a:r>
              <a:rPr lang="es-AR" dirty="0">
                <a:effectLst>
                  <a:outerShdw blurRad="38100" dist="38100" dir="2700000" algn="tl">
                    <a:srgbClr val="000000">
                      <a:alpha val="43137"/>
                    </a:srgbClr>
                  </a:outerShdw>
                </a:effectLst>
              </a:rPr>
              <a:t>Pentium 4  Pipeline</a:t>
            </a:r>
          </a:p>
        </p:txBody>
      </p:sp>
      <p:sp>
        <p:nvSpPr>
          <p:cNvPr id="3" name="Marcador de contenido 2">
            <a:extLst>
              <a:ext uri="{FF2B5EF4-FFF2-40B4-BE49-F238E27FC236}">
                <a16:creationId xmlns:a16="http://schemas.microsoft.com/office/drawing/2014/main" id="{8CA2A62D-4432-4C6D-8C31-AF0CFD4535F2}"/>
              </a:ext>
            </a:extLst>
          </p:cNvPr>
          <p:cNvSpPr>
            <a:spLocks noGrp="1"/>
          </p:cNvSpPr>
          <p:nvPr>
            <p:ph idx="1"/>
          </p:nvPr>
        </p:nvSpPr>
        <p:spPr>
          <a:xfrm>
            <a:off x="323528" y="1484784"/>
            <a:ext cx="8064896" cy="4320479"/>
          </a:xfrm>
        </p:spPr>
        <p:txBody>
          <a:bodyPr>
            <a:noAutofit/>
          </a:bodyPr>
          <a:lstStyle/>
          <a:p>
            <a:pPr algn="just"/>
            <a:r>
              <a:rPr lang="es-AR" sz="2400" dirty="0"/>
              <a:t>La </a:t>
            </a:r>
            <a:r>
              <a:rPr lang="es-AR" sz="2400" b="1" dirty="0">
                <a:effectLst>
                  <a:outerShdw blurRad="38100" dist="38100" dir="2700000" algn="tl">
                    <a:srgbClr val="000000">
                      <a:alpha val="43137"/>
                    </a:srgbClr>
                  </a:outerShdw>
                </a:effectLst>
              </a:rPr>
              <a:t>arquitectura del Pentium 4 </a:t>
            </a:r>
            <a:r>
              <a:rPr lang="es-AR" sz="2400" dirty="0"/>
              <a:t>consiste en </a:t>
            </a:r>
            <a:r>
              <a:rPr lang="es-AR" sz="2400" b="1" dirty="0"/>
              <a:t>un caparazón externo </a:t>
            </a:r>
            <a:r>
              <a:rPr lang="es-AR" sz="2400" b="1" dirty="0">
                <a:effectLst>
                  <a:outerShdw blurRad="38100" dist="38100" dir="2700000" algn="tl">
                    <a:srgbClr val="000000">
                      <a:alpha val="43137"/>
                    </a:srgbClr>
                  </a:outerShdw>
                </a:effectLst>
              </a:rPr>
              <a:t>CISC</a:t>
            </a:r>
            <a:r>
              <a:rPr lang="es-AR" sz="2400" b="1" dirty="0"/>
              <a:t> (</a:t>
            </a:r>
            <a:r>
              <a:rPr lang="es-AR" sz="2400" b="1" dirty="0" err="1"/>
              <a:t>Complex</a:t>
            </a:r>
            <a:r>
              <a:rPr lang="es-AR" sz="2400" b="1" dirty="0"/>
              <a:t> </a:t>
            </a:r>
            <a:r>
              <a:rPr lang="es-AR" sz="2400" b="1" dirty="0" err="1"/>
              <a:t>Instruction</a:t>
            </a:r>
            <a:r>
              <a:rPr lang="es-AR" sz="2400" b="1" dirty="0"/>
              <a:t> Set </a:t>
            </a:r>
            <a:r>
              <a:rPr lang="es-AR" sz="2400" b="1" dirty="0" err="1"/>
              <a:t>Computer</a:t>
            </a:r>
            <a:r>
              <a:rPr lang="es-AR" sz="2400" b="1" dirty="0"/>
              <a:t>) con un núcleo interno </a:t>
            </a:r>
            <a:r>
              <a:rPr lang="es-AR" sz="2400" b="1" dirty="0">
                <a:effectLst>
                  <a:outerShdw blurRad="38100" dist="38100" dir="2700000" algn="tl">
                    <a:srgbClr val="000000">
                      <a:alpha val="43137"/>
                    </a:srgbClr>
                  </a:outerShdw>
                </a:effectLst>
              </a:rPr>
              <a:t>RISC (</a:t>
            </a:r>
            <a:r>
              <a:rPr lang="es-AR" sz="2400" b="1" dirty="0" err="1">
                <a:effectLst>
                  <a:outerShdw blurRad="38100" dist="38100" dir="2700000" algn="tl">
                    <a:srgbClr val="000000">
                      <a:alpha val="43137"/>
                    </a:srgbClr>
                  </a:outerShdw>
                </a:effectLst>
              </a:rPr>
              <a:t>Reduced</a:t>
            </a:r>
            <a:r>
              <a:rPr lang="es-AR" sz="2400" b="1" dirty="0">
                <a:effectLst>
                  <a:outerShdw blurRad="38100" dist="38100" dir="2700000" algn="tl">
                    <a:srgbClr val="000000">
                      <a:alpha val="43137"/>
                    </a:srgbClr>
                  </a:outerShdw>
                </a:effectLst>
              </a:rPr>
              <a:t> </a:t>
            </a:r>
            <a:r>
              <a:rPr lang="es-AR" sz="2400" b="1" dirty="0" err="1">
                <a:effectLst>
                  <a:outerShdw blurRad="38100" dist="38100" dir="2700000" algn="tl">
                    <a:srgbClr val="000000">
                      <a:alpha val="43137"/>
                    </a:srgbClr>
                  </a:outerShdw>
                </a:effectLst>
              </a:rPr>
              <a:t>Instruction</a:t>
            </a:r>
            <a:r>
              <a:rPr lang="es-AR" sz="2400" b="1" dirty="0">
                <a:effectLst>
                  <a:outerShdw blurRad="38100" dist="38100" dir="2700000" algn="tl">
                    <a:srgbClr val="000000">
                      <a:alpha val="43137"/>
                    </a:srgbClr>
                  </a:outerShdw>
                </a:effectLst>
              </a:rPr>
              <a:t> Set </a:t>
            </a:r>
            <a:r>
              <a:rPr lang="es-AR" sz="2400" b="1" dirty="0" err="1">
                <a:effectLst>
                  <a:outerShdw blurRad="38100" dist="38100" dir="2700000" algn="tl">
                    <a:srgbClr val="000000">
                      <a:alpha val="43137"/>
                    </a:srgbClr>
                  </a:outerShdw>
                </a:effectLst>
              </a:rPr>
              <a:t>Computer</a:t>
            </a:r>
            <a:r>
              <a:rPr lang="es-AR" sz="2400" b="1" dirty="0">
                <a:effectLst>
                  <a:outerShdw blurRad="38100" dist="38100" dir="2700000" algn="tl">
                    <a:srgbClr val="000000">
                      <a:alpha val="43137"/>
                    </a:srgbClr>
                  </a:outerShdw>
                </a:effectLst>
              </a:rPr>
              <a:t>)</a:t>
            </a:r>
            <a:r>
              <a:rPr lang="es-AR" sz="2400" dirty="0"/>
              <a:t>. Cada </a:t>
            </a:r>
            <a:r>
              <a:rPr lang="es-AR" sz="2400" b="1" dirty="0">
                <a:effectLst>
                  <a:outerShdw blurRad="38100" dist="38100" dir="2700000" algn="tl">
                    <a:srgbClr val="000000">
                      <a:alpha val="43137"/>
                    </a:srgbClr>
                  </a:outerShdw>
                </a:effectLst>
              </a:rPr>
              <a:t>instrucción CISC </a:t>
            </a:r>
            <a:r>
              <a:rPr lang="es-AR" sz="2400" dirty="0"/>
              <a:t>se traslada desde una hasta cuatro </a:t>
            </a:r>
            <a:r>
              <a:rPr lang="es-AR" sz="2400" b="1" dirty="0" err="1">
                <a:effectLst>
                  <a:outerShdw blurRad="38100" dist="38100" dir="2700000" algn="tl">
                    <a:srgbClr val="000000">
                      <a:alpha val="43137"/>
                    </a:srgbClr>
                  </a:outerShdw>
                </a:effectLst>
              </a:rPr>
              <a:t>micro-ops</a:t>
            </a:r>
            <a:r>
              <a:rPr lang="es-AR" sz="2400" b="1" dirty="0">
                <a:effectLst>
                  <a:outerShdw blurRad="38100" dist="38100" dir="2700000" algn="tl">
                    <a:srgbClr val="000000">
                      <a:alpha val="43137"/>
                    </a:srgbClr>
                  </a:outerShdw>
                </a:effectLst>
              </a:rPr>
              <a:t> internas RISC de 118 bits.</a:t>
            </a:r>
            <a:endParaRPr lang="es-AR" sz="2400" dirty="0"/>
          </a:p>
          <a:p>
            <a:pPr algn="just"/>
            <a:r>
              <a:rPr lang="es-AR" sz="2400" dirty="0"/>
              <a:t>Las </a:t>
            </a:r>
            <a:r>
              <a:rPr lang="es-AR" sz="2400" b="1" dirty="0" err="1">
                <a:effectLst>
                  <a:outerShdw blurRad="38100" dist="38100" dir="2700000" algn="tl">
                    <a:srgbClr val="000000">
                      <a:alpha val="43137"/>
                    </a:srgbClr>
                  </a:outerShdw>
                </a:effectLst>
              </a:rPr>
              <a:t>micro-ops</a:t>
            </a:r>
            <a:r>
              <a:rPr lang="es-AR" sz="2400" b="1" dirty="0">
                <a:effectLst>
                  <a:outerShdw blurRad="38100" dist="38100" dir="2700000" algn="tl">
                    <a:srgbClr val="000000">
                      <a:alpha val="43137"/>
                    </a:srgbClr>
                  </a:outerShdw>
                </a:effectLst>
              </a:rPr>
              <a:t> internas RISC </a:t>
            </a:r>
            <a:r>
              <a:rPr lang="es-AR" sz="2400" dirty="0"/>
              <a:t>pasan a través de </a:t>
            </a:r>
            <a:r>
              <a:rPr lang="es-AR" sz="2400" b="1" dirty="0">
                <a:effectLst>
                  <a:outerShdw blurRad="38100" dist="38100" dir="2700000" algn="tl">
                    <a:srgbClr val="000000">
                      <a:alpha val="43137"/>
                    </a:srgbClr>
                  </a:outerShdw>
                </a:effectLst>
              </a:rPr>
              <a:t>un cauce con al menos 20 etapas </a:t>
            </a:r>
            <a:r>
              <a:rPr lang="es-AR" sz="2400" dirty="0"/>
              <a:t>(</a:t>
            </a:r>
            <a:r>
              <a:rPr lang="es-AR" sz="2400" b="1" dirty="0">
                <a:effectLst>
                  <a:outerShdw blurRad="38100" dist="38100" dir="2700000" algn="tl">
                    <a:srgbClr val="000000">
                      <a:alpha val="43137"/>
                    </a:srgbClr>
                  </a:outerShdw>
                </a:effectLst>
              </a:rPr>
              <a:t>Pentium 4 Pipeline</a:t>
            </a:r>
            <a:r>
              <a:rPr lang="es-AR" sz="2400" dirty="0"/>
              <a:t>), </a:t>
            </a:r>
            <a:r>
              <a:rPr lang="es-AR" sz="2400" b="1" dirty="0"/>
              <a:t>en algunos casos, las </a:t>
            </a:r>
            <a:r>
              <a:rPr lang="es-AR" sz="2400" b="1" dirty="0" err="1"/>
              <a:t>micro-ops</a:t>
            </a:r>
            <a:r>
              <a:rPr lang="es-AR" sz="2400" b="1" dirty="0"/>
              <a:t> requieren múltiples etapas de ejecución, resultando en un cauce más largo.</a:t>
            </a:r>
          </a:p>
        </p:txBody>
      </p:sp>
    </p:spTree>
    <p:extLst>
      <p:ext uri="{BB962C8B-B14F-4D97-AF65-F5344CB8AC3E}">
        <p14:creationId xmlns:p14="http://schemas.microsoft.com/office/powerpoint/2010/main" val="3209000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04979-A511-0E4E-94E7-D22B6B55F10D}"/>
              </a:ext>
            </a:extLst>
          </p:cNvPr>
          <p:cNvSpPr>
            <a:spLocks noGrp="1"/>
          </p:cNvSpPr>
          <p:nvPr>
            <p:ph type="title"/>
          </p:nvPr>
        </p:nvSpPr>
        <p:spPr>
          <a:xfrm>
            <a:off x="484710" y="452718"/>
            <a:ext cx="7055380" cy="744034"/>
          </a:xfrm>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55F9A158-4778-1AEE-835C-5F1EC426DAB3}"/>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4F5FA69E-9884-71A2-846F-9633DB506561}"/>
              </a:ext>
            </a:extLst>
          </p:cNvPr>
          <p:cNvPicPr>
            <a:picLocks noGrp="1" noChangeAspect="1"/>
          </p:cNvPicPr>
          <p:nvPr>
            <p:ph sz="half" idx="2"/>
          </p:nvPr>
        </p:nvPicPr>
        <p:blipFill>
          <a:blip r:embed="rId2"/>
          <a:stretch>
            <a:fillRect/>
          </a:stretch>
        </p:blipFill>
        <p:spPr>
          <a:xfrm>
            <a:off x="0" y="2040593"/>
            <a:ext cx="3693050" cy="2964160"/>
          </a:xfrm>
        </p:spPr>
      </p:pic>
      <p:sp>
        <p:nvSpPr>
          <p:cNvPr id="5" name="Marcador de texto 4">
            <a:extLst>
              <a:ext uri="{FF2B5EF4-FFF2-40B4-BE49-F238E27FC236}">
                <a16:creationId xmlns:a16="http://schemas.microsoft.com/office/drawing/2014/main" id="{568BAD2E-08B1-04AE-12D4-7D86E4D06FFC}"/>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2A3137D7-5B36-37B6-A394-78ADB2661B96}"/>
              </a:ext>
            </a:extLst>
          </p:cNvPr>
          <p:cNvSpPr>
            <a:spLocks noGrp="1"/>
          </p:cNvSpPr>
          <p:nvPr>
            <p:ph sz="quarter" idx="4"/>
          </p:nvPr>
        </p:nvSpPr>
        <p:spPr>
          <a:xfrm>
            <a:off x="3693050" y="1124744"/>
            <a:ext cx="4695374" cy="5733256"/>
          </a:xfrm>
        </p:spPr>
        <p:txBody>
          <a:bodyPr>
            <a:normAutofit fontScale="92500" lnSpcReduction="20000"/>
          </a:bodyPr>
          <a:lstStyle/>
          <a:p>
            <a:pPr algn="just"/>
            <a:r>
              <a:rPr lang="es-AR" dirty="0"/>
              <a:t>Con la ayuda del </a:t>
            </a:r>
            <a:r>
              <a:rPr lang="es-AR" b="1" dirty="0">
                <a:effectLst>
                  <a:outerShdw blurRad="38100" dist="38100" dir="2700000" algn="tl">
                    <a:srgbClr val="000000">
                      <a:alpha val="43137"/>
                    </a:srgbClr>
                  </a:outerShdw>
                </a:effectLst>
              </a:rPr>
              <a:t>BTB</a:t>
            </a:r>
            <a:r>
              <a:rPr lang="es-AR" dirty="0"/>
              <a:t> (</a:t>
            </a:r>
            <a:r>
              <a:rPr lang="es-AR" b="1" dirty="0">
                <a:effectLst>
                  <a:outerShdw blurRad="38100" dist="38100" dir="2700000" algn="tl">
                    <a:srgbClr val="000000">
                      <a:alpha val="43137"/>
                    </a:srgbClr>
                  </a:outerShdw>
                </a:effectLst>
              </a:rPr>
              <a:t>Branch Target Buffer</a:t>
            </a:r>
            <a:r>
              <a:rPr lang="es-AR" dirty="0"/>
              <a:t>) y del </a:t>
            </a:r>
            <a:r>
              <a:rPr lang="es-AR" b="1" dirty="0">
                <a:effectLst>
                  <a:outerShdw blurRad="38100" dist="38100" dir="2700000" algn="tl">
                    <a:srgbClr val="000000">
                      <a:alpha val="43137"/>
                    </a:srgbClr>
                  </a:outerShdw>
                </a:effectLst>
              </a:rPr>
              <a:t>I-TLB</a:t>
            </a:r>
            <a:r>
              <a:rPr lang="es-AR" dirty="0"/>
              <a:t> (</a:t>
            </a:r>
            <a:r>
              <a:rPr lang="es-AR" b="1" dirty="0" err="1">
                <a:effectLst>
                  <a:outerShdw blurRad="38100" dist="38100" dir="2700000" algn="tl">
                    <a:srgbClr val="000000">
                      <a:alpha val="43137"/>
                    </a:srgbClr>
                  </a:outerShdw>
                </a:effectLst>
              </a:rPr>
              <a:t>Instruction</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Translation</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Lookaside</a:t>
            </a:r>
            <a:r>
              <a:rPr lang="es-AR" b="1" dirty="0">
                <a:effectLst>
                  <a:outerShdw blurRad="38100" dist="38100" dir="2700000" algn="tl">
                    <a:srgbClr val="000000">
                      <a:alpha val="43137"/>
                    </a:srgbClr>
                  </a:outerShdw>
                </a:effectLst>
              </a:rPr>
              <a:t> Buffer</a:t>
            </a:r>
            <a:r>
              <a:rPr lang="es-AR" dirty="0"/>
              <a:t>) la </a:t>
            </a:r>
            <a:r>
              <a:rPr lang="es-AR" b="1" dirty="0">
                <a:effectLst>
                  <a:outerShdw blurRad="38100" dist="38100" dir="2700000" algn="tl">
                    <a:srgbClr val="000000">
                      <a:alpha val="43137"/>
                    </a:srgbClr>
                  </a:outerShdw>
                </a:effectLst>
              </a:rPr>
              <a:t>unidad de búsqueda/decodificación </a:t>
            </a:r>
            <a:r>
              <a:rPr lang="es-AR" dirty="0"/>
              <a:t>busca instrucciones de máquina desde la cache L2  a razón de 64 bytes por vez. Por defecto las instrucciones son buscadas secuencialmente, de manera tal que cada línea buscada en la caché L2 incluye la referencia a la próxima instrucción a ser buscada. La </a:t>
            </a:r>
            <a:r>
              <a:rPr lang="es-AR" b="1" dirty="0">
                <a:effectLst>
                  <a:outerShdw blurRad="38100" dist="38100" dir="2700000" algn="tl">
                    <a:srgbClr val="000000">
                      <a:alpha val="43137"/>
                    </a:srgbClr>
                  </a:outerShdw>
                </a:effectLst>
              </a:rPr>
              <a:t>unidad BTB &amp; I-TLB </a:t>
            </a:r>
            <a:r>
              <a:rPr lang="es-AR" dirty="0"/>
              <a:t>puede alterar esta secuencia utilizando una predicción estática de bifurcación. Una vez que las instrucciones son  buscadas la </a:t>
            </a:r>
            <a:r>
              <a:rPr lang="es-AR" b="1" dirty="0">
                <a:effectLst>
                  <a:outerShdw blurRad="38100" dist="38100" dir="2700000" algn="tl">
                    <a:srgbClr val="000000">
                      <a:alpha val="43137"/>
                    </a:srgbClr>
                  </a:outerShdw>
                </a:effectLst>
              </a:rPr>
              <a:t>unidad </a:t>
            </a:r>
            <a:r>
              <a:rPr lang="es-AR" b="1" dirty="0" err="1">
                <a:effectLst>
                  <a:outerShdw blurRad="38100" dist="38100" dir="2700000" algn="tl">
                    <a:srgbClr val="000000">
                      <a:alpha val="43137"/>
                    </a:srgbClr>
                  </a:outerShdw>
                </a:effectLst>
              </a:rPr>
              <a:t>fetch</a:t>
            </a:r>
            <a:r>
              <a:rPr lang="es-AR" b="1" dirty="0">
                <a:effectLst>
                  <a:outerShdw blurRad="38100" dist="38100" dir="2700000" algn="tl">
                    <a:srgbClr val="000000">
                      <a:alpha val="43137"/>
                    </a:srgbClr>
                  </a:outerShdw>
                </a:effectLst>
              </a:rPr>
              <a:t>/</a:t>
            </a:r>
            <a:r>
              <a:rPr lang="es-AR" b="1" dirty="0" err="1">
                <a:effectLst>
                  <a:outerShdw blurRad="38100" dist="38100" dir="2700000" algn="tl">
                    <a:srgbClr val="000000">
                      <a:alpha val="43137"/>
                    </a:srgbClr>
                  </a:outerShdw>
                </a:effectLst>
              </a:rPr>
              <a:t>decode</a:t>
            </a:r>
            <a:r>
              <a:rPr lang="es-AR" b="1" dirty="0">
                <a:effectLst>
                  <a:outerShdw blurRad="38100" dist="38100" dir="2700000" algn="tl">
                    <a:srgbClr val="000000">
                      <a:alpha val="43137"/>
                    </a:srgbClr>
                  </a:outerShdw>
                </a:effectLst>
              </a:rPr>
              <a:t> </a:t>
            </a:r>
            <a:r>
              <a:rPr lang="es-AR" dirty="0"/>
              <a:t>escanea los bytes para determinar los bordes de la instrucción ; esto es una operación necesaria porque </a:t>
            </a:r>
            <a:r>
              <a:rPr lang="es-AR" b="1" dirty="0">
                <a:effectLst>
                  <a:outerShdw blurRad="38100" dist="38100" dir="2700000" algn="tl">
                    <a:srgbClr val="000000">
                      <a:alpha val="43137"/>
                    </a:srgbClr>
                  </a:outerShdw>
                </a:effectLst>
              </a:rPr>
              <a:t>las instrucciones x86 son de longitud variable</a:t>
            </a:r>
            <a:r>
              <a:rPr lang="es-AR" dirty="0"/>
              <a:t>. El decodificar traslada cada instrucción de máquina en, desde una hasta cuatro </a:t>
            </a:r>
            <a:r>
              <a:rPr lang="es-AR" dirty="0" err="1"/>
              <a:t>micro-ops</a:t>
            </a:r>
            <a:r>
              <a:rPr lang="es-AR" dirty="0"/>
              <a:t>, cada una de las cuales es </a:t>
            </a:r>
            <a:r>
              <a:rPr lang="es-AR" b="1" dirty="0">
                <a:effectLst>
                  <a:outerShdw blurRad="38100" dist="38100" dir="2700000" algn="tl">
                    <a:srgbClr val="000000">
                      <a:alpha val="43137"/>
                    </a:srgbClr>
                  </a:outerShdw>
                </a:effectLst>
              </a:rPr>
              <a:t>una instrucción RISC de 118 bits</a:t>
            </a:r>
            <a:r>
              <a:rPr lang="es-AR" dirty="0"/>
              <a:t>. Las </a:t>
            </a:r>
            <a:r>
              <a:rPr lang="es-AR" dirty="0" err="1"/>
              <a:t>micro-ops</a:t>
            </a:r>
            <a:r>
              <a:rPr lang="es-AR" dirty="0"/>
              <a:t> generadas son almacenadas en la </a:t>
            </a:r>
            <a:r>
              <a:rPr lang="es-AR" b="1" dirty="0">
                <a:effectLst>
                  <a:outerShdw blurRad="38100" dist="38100" dir="2700000" algn="tl">
                    <a:srgbClr val="000000">
                      <a:alpha val="43137"/>
                    </a:srgbClr>
                  </a:outerShdw>
                </a:effectLst>
              </a:rPr>
              <a:t>trace cache (TC). </a:t>
            </a:r>
          </a:p>
        </p:txBody>
      </p:sp>
    </p:spTree>
    <p:extLst>
      <p:ext uri="{BB962C8B-B14F-4D97-AF65-F5344CB8AC3E}">
        <p14:creationId xmlns:p14="http://schemas.microsoft.com/office/powerpoint/2010/main" val="573632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C17DE1-F88E-E52E-11D6-CA656D94DDCA}"/>
              </a:ext>
            </a:extLst>
          </p:cNvPr>
          <p:cNvSpPr>
            <a:spLocks noGrp="1"/>
          </p:cNvSpPr>
          <p:nvPr>
            <p:ph type="title"/>
          </p:nvPr>
        </p:nvSpPr>
        <p:spPr>
          <a:xfrm>
            <a:off x="484710" y="452718"/>
            <a:ext cx="7255642" cy="816042"/>
          </a:xfrm>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06C4D8EE-866D-88DB-4569-5E40036B173C}"/>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65DEF4B2-D5A7-0AF7-B8CA-F6AB9440CAC8}"/>
              </a:ext>
            </a:extLst>
          </p:cNvPr>
          <p:cNvPicPr>
            <a:picLocks noGrp="1" noChangeAspect="1"/>
          </p:cNvPicPr>
          <p:nvPr>
            <p:ph sz="half" idx="2"/>
          </p:nvPr>
        </p:nvPicPr>
        <p:blipFill>
          <a:blip r:embed="rId2"/>
          <a:stretch>
            <a:fillRect/>
          </a:stretch>
        </p:blipFill>
        <p:spPr>
          <a:xfrm>
            <a:off x="58690" y="2204864"/>
            <a:ext cx="3999395" cy="3168352"/>
          </a:xfrm>
        </p:spPr>
      </p:pic>
      <p:sp>
        <p:nvSpPr>
          <p:cNvPr id="5" name="Marcador de texto 4">
            <a:extLst>
              <a:ext uri="{FF2B5EF4-FFF2-40B4-BE49-F238E27FC236}">
                <a16:creationId xmlns:a16="http://schemas.microsoft.com/office/drawing/2014/main" id="{185B2D73-0403-1F4F-DE60-FED3CD3B8AE0}"/>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7C05A3B4-6B21-AC19-1DD0-B634E30AE387}"/>
              </a:ext>
            </a:extLst>
          </p:cNvPr>
          <p:cNvSpPr>
            <a:spLocks noGrp="1"/>
          </p:cNvSpPr>
          <p:nvPr>
            <p:ph sz="quarter" idx="4"/>
          </p:nvPr>
        </p:nvSpPr>
        <p:spPr>
          <a:xfrm>
            <a:off x="3851920" y="1268760"/>
            <a:ext cx="4556154" cy="5256584"/>
          </a:xfrm>
        </p:spPr>
        <p:txBody>
          <a:bodyPr>
            <a:normAutofit fontScale="85000" lnSpcReduction="10000"/>
          </a:bodyPr>
          <a:lstStyle/>
          <a:p>
            <a:pPr algn="just"/>
            <a:r>
              <a:rPr lang="es-AR" b="1" dirty="0">
                <a:effectLst>
                  <a:outerShdw blurRad="38100" dist="38100" dir="2700000" algn="tl">
                    <a:srgbClr val="000000">
                      <a:alpha val="43137"/>
                    </a:srgbClr>
                  </a:outerShdw>
                </a:effectLst>
              </a:rPr>
              <a:t>Trace Cache Next </a:t>
            </a:r>
            <a:r>
              <a:rPr lang="es-AR" b="1" dirty="0" err="1">
                <a:effectLst>
                  <a:outerShdw blurRad="38100" dist="38100" dir="2700000" algn="tl">
                    <a:srgbClr val="000000">
                      <a:alpha val="43137"/>
                    </a:srgbClr>
                  </a:outerShdw>
                </a:effectLst>
              </a:rPr>
              <a:t>Instruction</a:t>
            </a:r>
            <a:r>
              <a:rPr lang="es-AR" b="1" dirty="0">
                <a:effectLst>
                  <a:outerShdw blurRad="38100" dist="38100" dir="2700000" algn="tl">
                    <a:srgbClr val="000000">
                      <a:alpha val="43137"/>
                    </a:srgbClr>
                  </a:outerShdw>
                </a:effectLst>
              </a:rPr>
              <a:t> Pointer </a:t>
            </a:r>
            <a:r>
              <a:rPr lang="es-AR" dirty="0"/>
              <a:t>(</a:t>
            </a:r>
            <a:r>
              <a:rPr lang="es-AR" b="1" dirty="0">
                <a:effectLst>
                  <a:outerShdw blurRad="38100" dist="38100" dir="2700000" algn="tl">
                    <a:srgbClr val="000000">
                      <a:alpha val="43137"/>
                    </a:srgbClr>
                  </a:outerShdw>
                </a:effectLst>
              </a:rPr>
              <a:t>1,2 TC Next IP Pentium 4 Pipeline</a:t>
            </a:r>
            <a:r>
              <a:rPr lang="es-AR" dirty="0"/>
              <a:t>)Estos dos primeras etapas tratan con la selección de instrucciones en la </a:t>
            </a:r>
            <a:r>
              <a:rPr lang="es-AR" b="1" dirty="0">
                <a:effectLst>
                  <a:outerShdw blurRad="38100" dist="38100" dir="2700000" algn="tl">
                    <a:srgbClr val="000000">
                      <a:alpha val="43137"/>
                    </a:srgbClr>
                  </a:outerShdw>
                </a:effectLst>
              </a:rPr>
              <a:t>Trace Cache </a:t>
            </a:r>
            <a:r>
              <a:rPr lang="es-AR" dirty="0"/>
              <a:t>e involucra un mecanismo de predicción de bifurcaciones separado del antes descripto. El </a:t>
            </a:r>
            <a:r>
              <a:rPr lang="es-AR" b="1" dirty="0">
                <a:effectLst>
                  <a:outerShdw blurRad="38100" dist="38100" dir="2700000" algn="tl">
                    <a:srgbClr val="000000">
                      <a:alpha val="43137"/>
                    </a:srgbClr>
                  </a:outerShdw>
                </a:effectLst>
              </a:rPr>
              <a:t>BTB</a:t>
            </a:r>
            <a:r>
              <a:rPr lang="es-AR" dirty="0"/>
              <a:t> (</a:t>
            </a:r>
            <a:r>
              <a:rPr lang="es-AR" b="1" dirty="0">
                <a:effectLst>
                  <a:outerShdw blurRad="38100" dist="38100" dir="2700000" algn="tl">
                    <a:srgbClr val="000000">
                      <a:alpha val="43137"/>
                    </a:srgbClr>
                  </a:outerShdw>
                </a:effectLst>
              </a:rPr>
              <a:t>Branch Target Buffer</a:t>
            </a:r>
            <a:r>
              <a:rPr lang="es-AR" dirty="0"/>
              <a:t>) está organizado como una </a:t>
            </a:r>
            <a:r>
              <a:rPr lang="es-AR" b="1" dirty="0">
                <a:effectLst>
                  <a:outerShdw blurRad="38100" dist="38100" dir="2700000" algn="tl">
                    <a:srgbClr val="000000">
                      <a:alpha val="43137"/>
                    </a:srgbClr>
                  </a:outerShdw>
                </a:effectLst>
              </a:rPr>
              <a:t>caché asociativa por conjuntos de cuatro vías con 512 líneas</a:t>
            </a:r>
            <a:r>
              <a:rPr lang="es-AR" dirty="0"/>
              <a:t>. Cada entrada usa la dirección de bifurcación como una etiqueta, también incluye la dirección destino de bifurcación para la última vez que esta bifurcación fue tomada y un campo histórico de 4 bits. La historia almacenada en esos 4 bits es usada por el </a:t>
            </a:r>
            <a:r>
              <a:rPr lang="es-AR" b="1" dirty="0">
                <a:effectLst>
                  <a:outerShdw blurRad="38100" dist="38100" dir="2700000" algn="tl">
                    <a:srgbClr val="000000">
                      <a:alpha val="43137"/>
                    </a:srgbClr>
                  </a:outerShdw>
                </a:effectLst>
              </a:rPr>
              <a:t>algoritmo de </a:t>
            </a:r>
            <a:r>
              <a:rPr lang="es-AR" b="1" dirty="0" err="1">
                <a:effectLst>
                  <a:outerShdw blurRad="38100" dist="38100" dir="2700000" algn="tl">
                    <a:srgbClr val="000000">
                      <a:alpha val="43137"/>
                    </a:srgbClr>
                  </a:outerShdw>
                </a:effectLst>
              </a:rPr>
              <a:t>Yeh</a:t>
            </a:r>
            <a:r>
              <a:rPr lang="es-AR" b="1" dirty="0">
                <a:effectLst>
                  <a:outerShdw blurRad="38100" dist="38100" dir="2700000" algn="tl">
                    <a:srgbClr val="000000">
                      <a:alpha val="43137"/>
                    </a:srgbClr>
                  </a:outerShdw>
                </a:effectLst>
              </a:rPr>
              <a:t> </a:t>
            </a:r>
            <a:r>
              <a:rPr lang="es-AR" dirty="0"/>
              <a:t>para reducir los errores en la predicción de las bifurcaciones. Las bifurcaciones condicionales que no tienen una historia en el </a:t>
            </a:r>
            <a:r>
              <a:rPr lang="es-AR" b="1" dirty="0">
                <a:effectLst>
                  <a:outerShdw blurRad="38100" dist="38100" dir="2700000" algn="tl">
                    <a:srgbClr val="000000">
                      <a:alpha val="43137"/>
                    </a:srgbClr>
                  </a:outerShdw>
                </a:effectLst>
              </a:rPr>
              <a:t>BTB</a:t>
            </a:r>
            <a:r>
              <a:rPr lang="es-AR" dirty="0"/>
              <a:t> son predichas usando un </a:t>
            </a:r>
            <a:r>
              <a:rPr lang="es-AR" b="1" dirty="0">
                <a:effectLst>
                  <a:outerShdw blurRad="38100" dist="38100" dir="2700000" algn="tl">
                    <a:srgbClr val="000000">
                      <a:alpha val="43137"/>
                    </a:srgbClr>
                  </a:outerShdw>
                </a:effectLst>
              </a:rPr>
              <a:t>algoritmo de predicción estático</a:t>
            </a:r>
            <a:r>
              <a:rPr lang="es-AR" dirty="0"/>
              <a:t> (con reglas fijas para la predicción)</a:t>
            </a:r>
          </a:p>
        </p:txBody>
      </p:sp>
    </p:spTree>
    <p:extLst>
      <p:ext uri="{BB962C8B-B14F-4D97-AF65-F5344CB8AC3E}">
        <p14:creationId xmlns:p14="http://schemas.microsoft.com/office/powerpoint/2010/main" val="291417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E55BC1-DEF7-510E-6024-2352263B9DB3}"/>
              </a:ext>
            </a:extLst>
          </p:cNvPr>
          <p:cNvSpPr>
            <a:spLocks noGrp="1"/>
          </p:cNvSpPr>
          <p:nvPr>
            <p:ph type="title"/>
          </p:nvPr>
        </p:nvSpPr>
        <p:spPr>
          <a:xfrm>
            <a:off x="484710" y="452718"/>
            <a:ext cx="7055380" cy="795194"/>
          </a:xfrm>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55FE49D3-7080-EB14-3538-4BD58414645A}"/>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8F4F4CAC-F9CC-A291-AFAD-421CA43C2100}"/>
              </a:ext>
            </a:extLst>
          </p:cNvPr>
          <p:cNvPicPr>
            <a:picLocks noGrp="1" noChangeAspect="1"/>
          </p:cNvPicPr>
          <p:nvPr>
            <p:ph sz="half" idx="2"/>
          </p:nvPr>
        </p:nvPicPr>
        <p:blipFill>
          <a:blip r:embed="rId2"/>
          <a:stretch>
            <a:fillRect/>
          </a:stretch>
        </p:blipFill>
        <p:spPr>
          <a:xfrm>
            <a:off x="251520" y="2457567"/>
            <a:ext cx="3108595" cy="2505283"/>
          </a:xfrm>
        </p:spPr>
      </p:pic>
      <p:sp>
        <p:nvSpPr>
          <p:cNvPr id="5" name="Marcador de texto 4">
            <a:extLst>
              <a:ext uri="{FF2B5EF4-FFF2-40B4-BE49-F238E27FC236}">
                <a16:creationId xmlns:a16="http://schemas.microsoft.com/office/drawing/2014/main" id="{0426564C-E928-2E77-11F1-6C1F89AEC1A8}"/>
              </a:ext>
            </a:extLst>
          </p:cNvPr>
          <p:cNvSpPr>
            <a:spLocks noGrp="1"/>
          </p:cNvSpPr>
          <p:nvPr>
            <p:ph type="body" sz="quarter" idx="3"/>
          </p:nvPr>
        </p:nvSpPr>
        <p:spPr/>
        <p:txBody>
          <a:bodyPr/>
          <a:lstStyle/>
          <a:p>
            <a:endParaRPr lang="es-AR" dirty="0"/>
          </a:p>
        </p:txBody>
      </p:sp>
      <p:sp>
        <p:nvSpPr>
          <p:cNvPr id="6" name="Marcador de contenido 5">
            <a:extLst>
              <a:ext uri="{FF2B5EF4-FFF2-40B4-BE49-F238E27FC236}">
                <a16:creationId xmlns:a16="http://schemas.microsoft.com/office/drawing/2014/main" id="{74AAC088-FF8C-0720-DAEF-A18DD7206B5A}"/>
              </a:ext>
            </a:extLst>
          </p:cNvPr>
          <p:cNvSpPr>
            <a:spLocks noGrp="1"/>
          </p:cNvSpPr>
          <p:nvPr>
            <p:ph sz="quarter" idx="4"/>
          </p:nvPr>
        </p:nvSpPr>
        <p:spPr>
          <a:xfrm>
            <a:off x="3270714" y="1905000"/>
            <a:ext cx="5240635" cy="3741738"/>
          </a:xfrm>
        </p:spPr>
        <p:txBody>
          <a:bodyPr>
            <a:normAutofit/>
          </a:bodyPr>
          <a:lstStyle/>
          <a:p>
            <a:pPr algn="just"/>
            <a:r>
              <a:rPr lang="es-AR" b="1" dirty="0">
                <a:effectLst>
                  <a:outerShdw blurRad="38100" dist="38100" dir="2700000" algn="tl">
                    <a:srgbClr val="000000">
                      <a:alpha val="43137"/>
                    </a:srgbClr>
                  </a:outerShdw>
                </a:effectLst>
              </a:rPr>
              <a:t>Trace Cache </a:t>
            </a:r>
            <a:r>
              <a:rPr lang="es-AR" b="1" dirty="0" err="1">
                <a:effectLst>
                  <a:outerShdw blurRad="38100" dist="38100" dir="2700000" algn="tl">
                    <a:srgbClr val="000000">
                      <a:alpha val="43137"/>
                    </a:srgbClr>
                  </a:outerShdw>
                </a:effectLst>
              </a:rPr>
              <a:t>Fecth</a:t>
            </a:r>
            <a:r>
              <a:rPr lang="es-AR" b="1" dirty="0">
                <a:effectLst>
                  <a:outerShdw blurRad="38100" dist="38100" dir="2700000" algn="tl">
                    <a:srgbClr val="000000">
                      <a:alpha val="43137"/>
                    </a:srgbClr>
                  </a:outerShdw>
                </a:effectLst>
              </a:rPr>
              <a:t> </a:t>
            </a:r>
            <a:r>
              <a:rPr lang="es-AR" dirty="0"/>
              <a:t>(</a:t>
            </a:r>
            <a:r>
              <a:rPr lang="es-AR" b="1" dirty="0">
                <a:effectLst>
                  <a:outerShdw blurRad="38100" dist="38100" dir="2700000" algn="tl">
                    <a:srgbClr val="000000">
                      <a:alpha val="43137"/>
                    </a:srgbClr>
                  </a:outerShdw>
                </a:effectLst>
              </a:rPr>
              <a:t>3,4 TC </a:t>
            </a:r>
            <a:r>
              <a:rPr lang="es-AR" b="1" dirty="0" err="1">
                <a:effectLst>
                  <a:outerShdw blurRad="38100" dist="38100" dir="2700000" algn="tl">
                    <a:srgbClr val="000000">
                      <a:alpha val="43137"/>
                    </a:srgbClr>
                  </a:outerShdw>
                </a:effectLst>
              </a:rPr>
              <a:t>Fetch</a:t>
            </a:r>
            <a:r>
              <a:rPr lang="es-AR" b="1" dirty="0">
                <a:effectLst>
                  <a:outerShdw blurRad="38100" dist="38100" dir="2700000" algn="tl">
                    <a:srgbClr val="000000">
                      <a:alpha val="43137"/>
                    </a:srgbClr>
                  </a:outerShdw>
                </a:effectLst>
              </a:rPr>
              <a:t> Pentium 4 Pipeline</a:t>
            </a:r>
            <a:r>
              <a:rPr lang="es-AR" dirty="0"/>
              <a:t>)La caché de traza toma las ya decodificadas </a:t>
            </a:r>
            <a:r>
              <a:rPr lang="es-AR" dirty="0" err="1"/>
              <a:t>micro-ops</a:t>
            </a:r>
            <a:r>
              <a:rPr lang="es-AR" dirty="0"/>
              <a:t> desde el decodificador de instrucciones y las ensambla dentro de un programa ordenado de secuencias de </a:t>
            </a:r>
            <a:r>
              <a:rPr lang="es-AR" dirty="0" err="1"/>
              <a:t>micro-ops</a:t>
            </a:r>
            <a:r>
              <a:rPr lang="es-AR" dirty="0"/>
              <a:t> denominadas trazas. Las instrucciones de máquina más complejas requieren que la caché de trazas (</a:t>
            </a:r>
            <a:r>
              <a:rPr lang="es-AR" b="1" dirty="0">
                <a:effectLst>
                  <a:outerShdw blurRad="38100" dist="38100" dir="2700000" algn="tl">
                    <a:srgbClr val="000000">
                      <a:alpha val="43137"/>
                    </a:srgbClr>
                  </a:outerShdw>
                </a:effectLst>
              </a:rPr>
              <a:t>TC)</a:t>
            </a:r>
            <a:r>
              <a:rPr lang="es-AR" dirty="0"/>
              <a:t> obtenga de la </a:t>
            </a:r>
            <a:r>
              <a:rPr lang="es-AR" b="1" dirty="0">
                <a:effectLst>
                  <a:outerShdw blurRad="38100" dist="38100" dir="2700000" algn="tl">
                    <a:srgbClr val="000000">
                      <a:alpha val="43137"/>
                    </a:srgbClr>
                  </a:outerShdw>
                </a:effectLst>
              </a:rPr>
              <a:t>ROM</a:t>
            </a:r>
            <a:r>
              <a:rPr lang="es-AR" dirty="0"/>
              <a:t> de microcódigo la correspondiente secuencia de </a:t>
            </a:r>
            <a:r>
              <a:rPr lang="es-AR" dirty="0" err="1"/>
              <a:t>micro-ops</a:t>
            </a:r>
            <a:r>
              <a:rPr lang="es-AR" dirty="0"/>
              <a:t>, en cuyo caso la </a:t>
            </a:r>
            <a:r>
              <a:rPr lang="es-AR" b="1" dirty="0">
                <a:effectLst>
                  <a:outerShdw blurRad="38100" dist="38100" dir="2700000" algn="tl">
                    <a:srgbClr val="000000">
                      <a:alpha val="43137"/>
                    </a:srgbClr>
                  </a:outerShdw>
                </a:effectLst>
              </a:rPr>
              <a:t>ROM</a:t>
            </a:r>
            <a:r>
              <a:rPr lang="es-AR" dirty="0"/>
              <a:t> se comporta como una </a:t>
            </a:r>
            <a:r>
              <a:rPr lang="es-AR" b="1" dirty="0">
                <a:effectLst>
                  <a:outerShdw blurRad="38100" dist="38100" dir="2700000" algn="tl">
                    <a:srgbClr val="000000">
                      <a:alpha val="43137"/>
                    </a:srgbClr>
                  </a:outerShdw>
                </a:effectLst>
              </a:rPr>
              <a:t>unidad de control </a:t>
            </a:r>
            <a:r>
              <a:rPr lang="es-AR" b="1" dirty="0" err="1">
                <a:effectLst>
                  <a:outerShdw blurRad="38100" dist="38100" dir="2700000" algn="tl">
                    <a:srgbClr val="000000">
                      <a:alpha val="43137"/>
                    </a:srgbClr>
                  </a:outerShdw>
                </a:effectLst>
              </a:rPr>
              <a:t>microprogramada</a:t>
            </a:r>
            <a:r>
              <a:rPr lang="es-AR" dirty="0"/>
              <a:t>. </a:t>
            </a:r>
          </a:p>
        </p:txBody>
      </p:sp>
    </p:spTree>
    <p:extLst>
      <p:ext uri="{BB962C8B-B14F-4D97-AF65-F5344CB8AC3E}">
        <p14:creationId xmlns:p14="http://schemas.microsoft.com/office/powerpoint/2010/main" val="61532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EBCDD-6BDC-14FF-BF1C-9C0316FDEBEE}"/>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94451880-18C4-6469-4D27-445A655D51D3}"/>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55AC4ECF-0087-4AEC-C438-0C9F18A00B4F}"/>
              </a:ext>
            </a:extLst>
          </p:cNvPr>
          <p:cNvPicPr>
            <a:picLocks noGrp="1" noChangeAspect="1"/>
          </p:cNvPicPr>
          <p:nvPr>
            <p:ph sz="half" idx="2"/>
          </p:nvPr>
        </p:nvPicPr>
        <p:blipFill>
          <a:blip r:embed="rId2"/>
          <a:stretch>
            <a:fillRect/>
          </a:stretch>
        </p:blipFill>
        <p:spPr>
          <a:xfrm>
            <a:off x="114202" y="2481262"/>
            <a:ext cx="3365427" cy="2664296"/>
          </a:xfrm>
        </p:spPr>
      </p:pic>
      <p:sp>
        <p:nvSpPr>
          <p:cNvPr id="5" name="Marcador de texto 4">
            <a:extLst>
              <a:ext uri="{FF2B5EF4-FFF2-40B4-BE49-F238E27FC236}">
                <a16:creationId xmlns:a16="http://schemas.microsoft.com/office/drawing/2014/main" id="{1E7B39C4-71C6-5EFE-46FA-BAF73984FDB8}"/>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0DB5DACC-C468-E7B7-FE84-3DC4A9A1F168}"/>
              </a:ext>
            </a:extLst>
          </p:cNvPr>
          <p:cNvSpPr>
            <a:spLocks noGrp="1"/>
          </p:cNvSpPr>
          <p:nvPr>
            <p:ph sz="quarter" idx="4"/>
          </p:nvPr>
        </p:nvSpPr>
        <p:spPr>
          <a:xfrm>
            <a:off x="3491880" y="2514600"/>
            <a:ext cx="4824536" cy="3218656"/>
          </a:xfrm>
        </p:spPr>
        <p:txBody>
          <a:bodyPr>
            <a:normAutofit/>
          </a:bodyPr>
          <a:lstStyle/>
          <a:p>
            <a:pPr algn="just"/>
            <a:r>
              <a:rPr lang="es-AR" b="1" dirty="0">
                <a:effectLst>
                  <a:outerShdw blurRad="38100" dist="38100" dir="2700000" algn="tl">
                    <a:srgbClr val="000000">
                      <a:alpha val="43137"/>
                    </a:srgbClr>
                  </a:outerShdw>
                </a:effectLst>
              </a:rPr>
              <a:t>Drive</a:t>
            </a:r>
            <a:r>
              <a:rPr lang="es-AR" dirty="0"/>
              <a:t> (</a:t>
            </a:r>
            <a:r>
              <a:rPr lang="es-AR" b="1" dirty="0">
                <a:effectLst>
                  <a:outerShdw blurRad="38100" dist="38100" dir="2700000" algn="tl">
                    <a:srgbClr val="000000">
                      <a:alpha val="43137"/>
                    </a:srgbClr>
                  </a:outerShdw>
                </a:effectLst>
              </a:rPr>
              <a:t>5 Drive Pentium 4 Pipeline</a:t>
            </a:r>
            <a:r>
              <a:rPr lang="es-AR" dirty="0"/>
              <a:t>)En esta etapa se entregan las instrucciones decodificadas desde la caché de trazas (</a:t>
            </a:r>
            <a:r>
              <a:rPr lang="es-AR" b="1" dirty="0">
                <a:effectLst>
                  <a:outerShdw blurRad="38100" dist="38100" dir="2700000" algn="tl">
                    <a:srgbClr val="000000">
                      <a:alpha val="43137"/>
                    </a:srgbClr>
                  </a:outerShdw>
                </a:effectLst>
              </a:rPr>
              <a:t>TC</a:t>
            </a:r>
            <a:r>
              <a:rPr lang="es-AR" dirty="0">
                <a:effectLst>
                  <a:outerShdw blurRad="38100" dist="38100" dir="2700000" algn="tl">
                    <a:srgbClr val="000000">
                      <a:alpha val="43137"/>
                    </a:srgbClr>
                  </a:outerShdw>
                </a:effectLst>
              </a:rPr>
              <a:t>)</a:t>
            </a:r>
            <a:r>
              <a:rPr lang="es-AR" dirty="0"/>
              <a:t> al módulo </a:t>
            </a:r>
            <a:r>
              <a:rPr lang="es-AR" b="1" dirty="0" err="1">
                <a:effectLst>
                  <a:outerShdw blurRad="38100" dist="38100" dir="2700000" algn="tl">
                    <a:srgbClr val="000000">
                      <a:alpha val="43137"/>
                    </a:srgbClr>
                  </a:outerShdw>
                </a:effectLst>
              </a:rPr>
              <a:t>Rename</a:t>
            </a:r>
            <a:r>
              <a:rPr lang="es-AR" b="1" dirty="0">
                <a:effectLst>
                  <a:outerShdw blurRad="38100" dist="38100" dir="2700000" algn="tl">
                    <a:srgbClr val="000000">
                      <a:alpha val="43137"/>
                    </a:srgbClr>
                  </a:outerShdw>
                </a:effectLst>
              </a:rPr>
              <a:t>/</a:t>
            </a:r>
            <a:r>
              <a:rPr lang="es-AR" b="1" dirty="0" err="1">
                <a:effectLst>
                  <a:outerShdw blurRad="38100" dist="38100" dir="2700000" algn="tl">
                    <a:srgbClr val="000000">
                      <a:alpha val="43137"/>
                    </a:srgbClr>
                  </a:outerShdw>
                </a:effectLst>
              </a:rPr>
              <a:t>allocator</a:t>
            </a:r>
            <a:endParaRPr lang="es-AR" b="1" dirty="0">
              <a:effectLst>
                <a:outerShdw blurRad="38100" dist="38100" dir="2700000" algn="tl">
                  <a:srgbClr val="000000">
                    <a:alpha val="43137"/>
                  </a:srgbClr>
                </a:outerShdw>
              </a:effectLst>
            </a:endParaRPr>
          </a:p>
          <a:p>
            <a:r>
              <a:rPr lang="es-AR" b="1" dirty="0">
                <a:effectLst>
                  <a:outerShdw blurRad="38100" dist="38100" dir="2700000" algn="tl">
                    <a:srgbClr val="000000">
                      <a:alpha val="43137"/>
                    </a:srgbClr>
                  </a:outerShdw>
                </a:effectLst>
              </a:rPr>
              <a:t>Lógica de Ejecución Fuera de Orden</a:t>
            </a:r>
            <a:r>
              <a:rPr lang="es-AR" dirty="0"/>
              <a:t>: Esta parte del microprocesador reordena las </a:t>
            </a:r>
            <a:r>
              <a:rPr lang="es-AR" dirty="0" err="1"/>
              <a:t>micro-ops</a:t>
            </a:r>
            <a:r>
              <a:rPr lang="es-AR" dirty="0"/>
              <a:t> para permitir su ejecución tan rápidamente como sus operandos de entrada estén listos</a:t>
            </a:r>
          </a:p>
        </p:txBody>
      </p:sp>
    </p:spTree>
    <p:extLst>
      <p:ext uri="{BB962C8B-B14F-4D97-AF65-F5344CB8AC3E}">
        <p14:creationId xmlns:p14="http://schemas.microsoft.com/office/powerpoint/2010/main" val="4192069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EE11B1-4E98-BE14-5262-0EFC73152D52}"/>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5D56D325-3242-498D-7852-8D9361FB44BE}"/>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950BF5E7-B117-398B-7A30-68611FFEFF31}"/>
              </a:ext>
            </a:extLst>
          </p:cNvPr>
          <p:cNvPicPr>
            <a:picLocks noGrp="1" noChangeAspect="1"/>
          </p:cNvPicPr>
          <p:nvPr>
            <p:ph sz="half" idx="2"/>
          </p:nvPr>
        </p:nvPicPr>
        <p:blipFill>
          <a:blip r:embed="rId2"/>
          <a:stretch>
            <a:fillRect/>
          </a:stretch>
        </p:blipFill>
        <p:spPr>
          <a:xfrm>
            <a:off x="251520" y="2786654"/>
            <a:ext cx="2980105" cy="2370538"/>
          </a:xfrm>
        </p:spPr>
      </p:pic>
      <p:sp>
        <p:nvSpPr>
          <p:cNvPr id="5" name="Marcador de texto 4">
            <a:extLst>
              <a:ext uri="{FF2B5EF4-FFF2-40B4-BE49-F238E27FC236}">
                <a16:creationId xmlns:a16="http://schemas.microsoft.com/office/drawing/2014/main" id="{9947804B-8788-F3A5-C1F2-B720316C189A}"/>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22979952-B8E9-AB52-8E95-6D2C9F34B46E}"/>
              </a:ext>
            </a:extLst>
          </p:cNvPr>
          <p:cNvSpPr>
            <a:spLocks noGrp="1"/>
          </p:cNvSpPr>
          <p:nvPr>
            <p:ph sz="quarter" idx="4"/>
          </p:nvPr>
        </p:nvSpPr>
        <p:spPr>
          <a:xfrm>
            <a:off x="3212077" y="2194429"/>
            <a:ext cx="5400600" cy="3741738"/>
          </a:xfrm>
        </p:spPr>
        <p:txBody>
          <a:bodyPr/>
          <a:lstStyle/>
          <a:p>
            <a:pPr algn="just"/>
            <a:r>
              <a:rPr lang="es-AR" b="1" dirty="0" err="1">
                <a:effectLst>
                  <a:outerShdw blurRad="38100" dist="38100" dir="2700000" algn="tl">
                    <a:srgbClr val="000000">
                      <a:alpha val="43137"/>
                    </a:srgbClr>
                  </a:outerShdw>
                </a:effectLst>
              </a:rPr>
              <a:t>Allocate</a:t>
            </a:r>
            <a:r>
              <a:rPr lang="es-AR" b="1" dirty="0">
                <a:effectLst>
                  <a:outerShdw blurRad="38100" dist="38100" dir="2700000" algn="tl">
                    <a:srgbClr val="000000">
                      <a:alpha val="43137"/>
                    </a:srgbClr>
                  </a:outerShdw>
                </a:effectLst>
              </a:rPr>
              <a:t> </a:t>
            </a:r>
            <a:r>
              <a:rPr lang="es-AR" dirty="0"/>
              <a:t>(</a:t>
            </a:r>
            <a:r>
              <a:rPr lang="es-AR" b="1" dirty="0">
                <a:effectLst>
                  <a:outerShdw blurRad="38100" dist="38100" dir="2700000" algn="tl">
                    <a:srgbClr val="000000">
                      <a:alpha val="43137"/>
                    </a:srgbClr>
                  </a:outerShdw>
                </a:effectLst>
              </a:rPr>
              <a:t>6 </a:t>
            </a:r>
            <a:r>
              <a:rPr lang="es-AR" b="1" dirty="0" err="1">
                <a:effectLst>
                  <a:outerShdw blurRad="38100" dist="38100" dir="2700000" algn="tl">
                    <a:srgbClr val="000000">
                      <a:alpha val="43137"/>
                    </a:srgbClr>
                  </a:outerShdw>
                </a:effectLst>
              </a:rPr>
              <a:t>Alloc</a:t>
            </a:r>
            <a:r>
              <a:rPr lang="es-AR" b="1" dirty="0">
                <a:effectLst>
                  <a:outerShdw blurRad="38100" dist="38100" dir="2700000" algn="tl">
                    <a:srgbClr val="000000">
                      <a:alpha val="43137"/>
                    </a:srgbClr>
                  </a:outerShdw>
                </a:effectLst>
              </a:rPr>
              <a:t> Pentium 4 pipeline</a:t>
            </a:r>
            <a:r>
              <a:rPr lang="es-AR" dirty="0"/>
              <a:t>)Asigna los recursos solicitados para la ejecución. Si un recurso necesitado como un registro no está disponible para una de las tres </a:t>
            </a:r>
            <a:r>
              <a:rPr lang="es-AR" dirty="0" err="1"/>
              <a:t>micro-ops</a:t>
            </a:r>
            <a:r>
              <a:rPr lang="es-AR" dirty="0"/>
              <a:t> que arriban al módulo durante un ciclo de reloj, el módulo demora al pipeline. Debe asignar las entradas al </a:t>
            </a:r>
            <a:r>
              <a:rPr lang="es-AR" b="1" dirty="0">
                <a:effectLst>
                  <a:outerShdw blurRad="38100" dist="38100" dir="2700000" algn="tl">
                    <a:srgbClr val="000000">
                      <a:alpha val="43137"/>
                    </a:srgbClr>
                  </a:outerShdw>
                </a:effectLst>
              </a:rPr>
              <a:t>ROB </a:t>
            </a:r>
            <a:r>
              <a:rPr lang="es-AR" dirty="0"/>
              <a:t>(</a:t>
            </a:r>
            <a:r>
              <a:rPr lang="es-AR" b="1" dirty="0" err="1">
                <a:effectLst>
                  <a:outerShdw blurRad="38100" dist="38100" dir="2700000" algn="tl">
                    <a:srgbClr val="000000">
                      <a:alpha val="43137"/>
                    </a:srgbClr>
                  </a:outerShdw>
                </a:effectLst>
              </a:rPr>
              <a:t>ReOrder</a:t>
            </a:r>
            <a:r>
              <a:rPr lang="es-AR" b="1" dirty="0">
                <a:effectLst>
                  <a:outerShdw blurRad="38100" dist="38100" dir="2700000" algn="tl">
                    <a:srgbClr val="000000">
                      <a:alpha val="43137"/>
                    </a:srgbClr>
                  </a:outerShdw>
                </a:effectLst>
              </a:rPr>
              <a:t> Buffer</a:t>
            </a:r>
            <a:r>
              <a:rPr lang="es-AR" dirty="0"/>
              <a:t>), en cual </a:t>
            </a:r>
            <a:r>
              <a:rPr lang="es-AR" b="1" dirty="0">
                <a:effectLst>
                  <a:outerShdw blurRad="38100" dist="38100" dir="2700000" algn="tl">
                    <a:srgbClr val="000000">
                      <a:alpha val="43137"/>
                    </a:srgbClr>
                  </a:outerShdw>
                </a:effectLst>
              </a:rPr>
              <a:t>mantiene el seguimiento del completo estado de cada una de las 126 </a:t>
            </a:r>
            <a:r>
              <a:rPr lang="es-AR" b="1" dirty="0" err="1">
                <a:effectLst>
                  <a:outerShdw blurRad="38100" dist="38100" dir="2700000" algn="tl">
                    <a:srgbClr val="000000">
                      <a:alpha val="43137"/>
                    </a:srgbClr>
                  </a:outerShdw>
                </a:effectLst>
              </a:rPr>
              <a:t>micro-ops</a:t>
            </a:r>
            <a:r>
              <a:rPr lang="es-AR" b="1" dirty="0">
                <a:effectLst>
                  <a:outerShdw blurRad="38100" dist="38100" dir="2700000" algn="tl">
                    <a:srgbClr val="000000">
                      <a:alpha val="43137"/>
                    </a:srgbClr>
                  </a:outerShdw>
                </a:effectLst>
              </a:rPr>
              <a:t> que pueden ser procesadas en cada momento</a:t>
            </a:r>
            <a:r>
              <a:rPr lang="es-AR" dirty="0"/>
              <a:t>.</a:t>
            </a:r>
          </a:p>
        </p:txBody>
      </p:sp>
    </p:spTree>
    <p:extLst>
      <p:ext uri="{BB962C8B-B14F-4D97-AF65-F5344CB8AC3E}">
        <p14:creationId xmlns:p14="http://schemas.microsoft.com/office/powerpoint/2010/main" val="701420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0D166-7D57-5949-FA39-C36326219E1D}"/>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15F00E5A-8CB0-476D-2A45-C2DF1594822A}"/>
              </a:ext>
            </a:extLst>
          </p:cNvPr>
          <p:cNvSpPr>
            <a:spLocks noGrp="1"/>
          </p:cNvSpPr>
          <p:nvPr>
            <p:ph type="body" idx="1"/>
          </p:nvPr>
        </p:nvSpPr>
        <p:spPr/>
        <p:txBody>
          <a:bodyPr/>
          <a:lstStyle/>
          <a:p>
            <a:endParaRPr lang="es-AR"/>
          </a:p>
        </p:txBody>
      </p:sp>
      <p:sp>
        <p:nvSpPr>
          <p:cNvPr id="5" name="Marcador de texto 4">
            <a:extLst>
              <a:ext uri="{FF2B5EF4-FFF2-40B4-BE49-F238E27FC236}">
                <a16:creationId xmlns:a16="http://schemas.microsoft.com/office/drawing/2014/main" id="{4F06EF62-2551-2670-FC44-1EFE3D9435C6}"/>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E6E3087D-219F-C300-830C-456C2C0B8A9C}"/>
              </a:ext>
            </a:extLst>
          </p:cNvPr>
          <p:cNvSpPr>
            <a:spLocks noGrp="1"/>
          </p:cNvSpPr>
          <p:nvPr>
            <p:ph sz="quarter" idx="4"/>
          </p:nvPr>
        </p:nvSpPr>
        <p:spPr>
          <a:xfrm>
            <a:off x="3036606" y="1268760"/>
            <a:ext cx="5864666" cy="5301924"/>
          </a:xfrm>
        </p:spPr>
        <p:txBody>
          <a:bodyPr>
            <a:normAutofit fontScale="85000" lnSpcReduction="20000"/>
          </a:bodyPr>
          <a:lstStyle/>
          <a:p>
            <a:pPr algn="just"/>
            <a:r>
              <a:rPr lang="es-AR" dirty="0"/>
              <a:t>El </a:t>
            </a:r>
            <a:r>
              <a:rPr lang="es-AR" b="1" dirty="0">
                <a:effectLst>
                  <a:outerShdw blurRad="38100" dist="38100" dir="2700000" algn="tl">
                    <a:srgbClr val="000000">
                      <a:alpha val="43137"/>
                    </a:srgbClr>
                  </a:outerShdw>
                </a:effectLst>
              </a:rPr>
              <a:t>ROB</a:t>
            </a:r>
            <a:r>
              <a:rPr lang="es-AR" dirty="0"/>
              <a:t> es un </a:t>
            </a:r>
            <a:r>
              <a:rPr lang="es-AR" b="1" dirty="0">
                <a:effectLst>
                  <a:outerShdw blurRad="38100" dist="38100" dir="2700000" algn="tl">
                    <a:srgbClr val="000000">
                      <a:alpha val="43137"/>
                    </a:srgbClr>
                  </a:outerShdw>
                </a:effectLst>
              </a:rPr>
              <a:t>buffer circular </a:t>
            </a:r>
            <a:r>
              <a:rPr lang="es-AR" dirty="0"/>
              <a:t>que puede mantener hasta </a:t>
            </a:r>
            <a:r>
              <a:rPr lang="es-AR" b="1" dirty="0">
                <a:effectLst>
                  <a:outerShdw blurRad="38100" dist="38100" dir="2700000" algn="tl">
                    <a:srgbClr val="000000">
                      <a:alpha val="43137"/>
                    </a:srgbClr>
                  </a:outerShdw>
                </a:effectLst>
              </a:rPr>
              <a:t>126 </a:t>
            </a:r>
            <a:r>
              <a:rPr lang="es-AR" b="1" dirty="0" err="1">
                <a:effectLst>
                  <a:outerShdw blurRad="38100" dist="38100" dir="2700000" algn="tl">
                    <a:srgbClr val="000000">
                      <a:alpha val="43137"/>
                    </a:srgbClr>
                  </a:outerShdw>
                </a:effectLst>
              </a:rPr>
              <a:t>micro-ops</a:t>
            </a:r>
            <a:r>
              <a:rPr lang="es-AR" b="1" dirty="0">
                <a:effectLst>
                  <a:outerShdw blurRad="38100" dist="38100" dir="2700000" algn="tl">
                    <a:srgbClr val="000000">
                      <a:alpha val="43137"/>
                    </a:srgbClr>
                  </a:outerShdw>
                </a:effectLst>
              </a:rPr>
              <a:t> </a:t>
            </a:r>
            <a:r>
              <a:rPr lang="es-AR" dirty="0"/>
              <a:t>y también contiene </a:t>
            </a:r>
            <a:r>
              <a:rPr lang="es-AR" b="1" dirty="0">
                <a:effectLst>
                  <a:outerShdw blurRad="38100" dist="38100" dir="2700000" algn="tl">
                    <a:srgbClr val="000000">
                      <a:alpha val="43137"/>
                    </a:srgbClr>
                  </a:outerShdw>
                </a:effectLst>
              </a:rPr>
              <a:t>128 registros hardware</a:t>
            </a:r>
            <a:r>
              <a:rPr lang="es-AR" dirty="0"/>
              <a:t>. Cada entrada en el buffer contiene los siguientes campos: </a:t>
            </a:r>
            <a:r>
              <a:rPr lang="es-AR" b="1" dirty="0" err="1">
                <a:effectLst>
                  <a:outerShdw blurRad="38100" dist="38100" dir="2700000" algn="tl">
                    <a:srgbClr val="000000">
                      <a:alpha val="43137"/>
                    </a:srgbClr>
                  </a:outerShdw>
                </a:effectLst>
              </a:rPr>
              <a:t>State</a:t>
            </a:r>
            <a:r>
              <a:rPr lang="es-AR" dirty="0"/>
              <a:t>: Indica si la </a:t>
            </a:r>
            <a:r>
              <a:rPr lang="es-AR" dirty="0" err="1"/>
              <a:t>micro-op</a:t>
            </a:r>
            <a:r>
              <a:rPr lang="es-AR" dirty="0"/>
              <a:t> está agendada para su ejecución, ha sido enviada para su ejecución, o ha completado su ejecución y está lista para ser retirada; </a:t>
            </a:r>
            <a:r>
              <a:rPr lang="es-AR" b="1" dirty="0" err="1">
                <a:effectLst>
                  <a:outerShdw blurRad="38100" dist="38100" dir="2700000" algn="tl">
                    <a:srgbClr val="000000">
                      <a:alpha val="43137"/>
                    </a:srgbClr>
                  </a:outerShdw>
                </a:effectLst>
              </a:rPr>
              <a:t>Memory</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Addres</a:t>
            </a:r>
            <a:r>
              <a:rPr lang="es-AR" dirty="0"/>
              <a:t>: La dirección de la instrucción Pentium que ha generado la </a:t>
            </a:r>
            <a:r>
              <a:rPr lang="es-AR" dirty="0" err="1"/>
              <a:t>micro-op</a:t>
            </a:r>
            <a:r>
              <a:rPr lang="es-AR" dirty="0"/>
              <a:t>; </a:t>
            </a:r>
            <a:r>
              <a:rPr lang="es-AR" b="1" dirty="0" err="1">
                <a:effectLst>
                  <a:outerShdw blurRad="38100" dist="38100" dir="2700000" algn="tl">
                    <a:srgbClr val="000000">
                      <a:alpha val="43137"/>
                    </a:srgbClr>
                  </a:outerShdw>
                </a:effectLst>
              </a:rPr>
              <a:t>Micro-op</a:t>
            </a:r>
            <a:r>
              <a:rPr lang="es-AR" dirty="0"/>
              <a:t>: La verdadera operación; </a:t>
            </a:r>
            <a:r>
              <a:rPr lang="es-AR" b="1" dirty="0">
                <a:effectLst>
                  <a:outerShdw blurRad="38100" dist="38100" dir="2700000" algn="tl">
                    <a:srgbClr val="000000">
                      <a:alpha val="43137"/>
                    </a:srgbClr>
                  </a:outerShdw>
                </a:effectLst>
              </a:rPr>
              <a:t>Alias </a:t>
            </a:r>
            <a:r>
              <a:rPr lang="es-AR" b="1" dirty="0" err="1">
                <a:effectLst>
                  <a:outerShdw blurRad="38100" dist="38100" dir="2700000" algn="tl">
                    <a:srgbClr val="000000">
                      <a:alpha val="43137"/>
                    </a:srgbClr>
                  </a:outerShdw>
                </a:effectLst>
              </a:rPr>
              <a:t>Register</a:t>
            </a:r>
            <a:r>
              <a:rPr lang="es-AR" dirty="0"/>
              <a:t>: Si la </a:t>
            </a:r>
            <a:r>
              <a:rPr lang="es-AR" dirty="0" err="1"/>
              <a:t>micro-op</a:t>
            </a:r>
            <a:r>
              <a:rPr lang="es-AR" dirty="0"/>
              <a:t> hace referencia  a uno de los </a:t>
            </a:r>
            <a:r>
              <a:rPr lang="es-AR" b="1" dirty="0">
                <a:effectLst>
                  <a:outerShdw blurRad="38100" dist="38100" dir="2700000" algn="tl">
                    <a:srgbClr val="000000">
                      <a:alpha val="43137"/>
                    </a:srgbClr>
                  </a:outerShdw>
                </a:effectLst>
              </a:rPr>
              <a:t>16 Registros de la Arquitectura</a:t>
            </a:r>
            <a:r>
              <a:rPr lang="es-AR" dirty="0"/>
              <a:t>, esta entrada redirige la referencia a uno de los </a:t>
            </a:r>
            <a:r>
              <a:rPr lang="es-AR" b="1" dirty="0">
                <a:effectLst>
                  <a:outerShdw blurRad="38100" dist="38100" dir="2700000" algn="tl">
                    <a:srgbClr val="000000">
                      <a:alpha val="43137"/>
                    </a:srgbClr>
                  </a:outerShdw>
                </a:effectLst>
              </a:rPr>
              <a:t>128 registros hardware del ROB</a:t>
            </a:r>
            <a:r>
              <a:rPr lang="es-AR" dirty="0"/>
              <a:t>.</a:t>
            </a:r>
          </a:p>
          <a:p>
            <a:pPr algn="just"/>
            <a:r>
              <a:rPr lang="es-AR" dirty="0" err="1"/>
              <a:t>Micro-ops</a:t>
            </a:r>
            <a:r>
              <a:rPr lang="es-AR" dirty="0"/>
              <a:t> entran al </a:t>
            </a:r>
            <a:r>
              <a:rPr lang="es-AR" b="1" dirty="0">
                <a:effectLst>
                  <a:outerShdw blurRad="38100" dist="38100" dir="2700000" algn="tl">
                    <a:srgbClr val="000000">
                      <a:alpha val="43137"/>
                    </a:srgbClr>
                  </a:outerShdw>
                </a:effectLst>
              </a:rPr>
              <a:t>ROB</a:t>
            </a:r>
            <a:r>
              <a:rPr lang="es-AR" dirty="0"/>
              <a:t> en orden, luego son enviadas desde el </a:t>
            </a:r>
            <a:r>
              <a:rPr lang="es-AR" b="1" dirty="0">
                <a:effectLst>
                  <a:outerShdw blurRad="38100" dist="38100" dir="2700000" algn="tl">
                    <a:srgbClr val="000000">
                      <a:alpha val="43137"/>
                    </a:srgbClr>
                  </a:outerShdw>
                </a:effectLst>
              </a:rPr>
              <a:t>ROB</a:t>
            </a:r>
            <a:r>
              <a:rPr lang="es-AR" dirty="0"/>
              <a:t> a la unidad de ejecución fuera de orden(cuando la apropiada unidad de ejecución y todos los datos necesarios están disponibles)y finalmente son retiradas desde el </a:t>
            </a:r>
            <a:r>
              <a:rPr lang="es-AR" b="1" dirty="0">
                <a:effectLst>
                  <a:outerShdw blurRad="38100" dist="38100" dir="2700000" algn="tl">
                    <a:srgbClr val="000000">
                      <a:alpha val="43137"/>
                    </a:srgbClr>
                  </a:outerShdw>
                </a:effectLst>
              </a:rPr>
              <a:t>ROB</a:t>
            </a:r>
            <a:r>
              <a:rPr lang="es-AR" dirty="0"/>
              <a:t> en orden.</a:t>
            </a:r>
          </a:p>
          <a:p>
            <a:pPr algn="just"/>
            <a:r>
              <a:rPr lang="es-AR" b="1" dirty="0" err="1">
                <a:effectLst>
                  <a:outerShdw blurRad="38100" dist="38100" dir="2700000" algn="tl">
                    <a:srgbClr val="000000">
                      <a:alpha val="43137"/>
                    </a:srgbClr>
                  </a:outerShdw>
                </a:effectLst>
              </a:rPr>
              <a:t>Register</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Renaming</a:t>
            </a:r>
            <a:r>
              <a:rPr lang="es-AR" dirty="0"/>
              <a:t>(</a:t>
            </a:r>
            <a:r>
              <a:rPr lang="es-AR" b="1" dirty="0">
                <a:effectLst>
                  <a:outerShdw blurRad="38100" dist="38100" dir="2700000" algn="tl">
                    <a:srgbClr val="000000">
                      <a:alpha val="43137"/>
                    </a:srgbClr>
                  </a:outerShdw>
                </a:effectLst>
              </a:rPr>
              <a:t>7,8 </a:t>
            </a:r>
            <a:r>
              <a:rPr lang="es-AR" b="1" dirty="0" err="1">
                <a:effectLst>
                  <a:outerShdw blurRad="38100" dist="38100" dir="2700000" algn="tl">
                    <a:srgbClr val="000000">
                      <a:alpha val="43137"/>
                    </a:srgbClr>
                  </a:outerShdw>
                </a:effectLst>
              </a:rPr>
              <a:t>Rename</a:t>
            </a:r>
            <a:r>
              <a:rPr lang="es-AR" b="1" dirty="0">
                <a:effectLst>
                  <a:outerShdw blurRad="38100" dist="38100" dir="2700000" algn="tl">
                    <a:srgbClr val="000000">
                      <a:alpha val="43137"/>
                    </a:srgbClr>
                  </a:outerShdw>
                </a:effectLst>
              </a:rPr>
              <a:t> Pentium 4 Pipeline</a:t>
            </a:r>
            <a:r>
              <a:rPr lang="es-AR" dirty="0"/>
              <a:t>) Esta etapa </a:t>
            </a:r>
            <a:r>
              <a:rPr lang="es-AR" dirty="0" err="1"/>
              <a:t>remapea</a:t>
            </a:r>
            <a:r>
              <a:rPr lang="es-AR" dirty="0"/>
              <a:t> las referencias a los </a:t>
            </a:r>
            <a:r>
              <a:rPr lang="es-AR" b="1" dirty="0">
                <a:effectLst>
                  <a:outerShdw blurRad="38100" dist="38100" dir="2700000" algn="tl">
                    <a:srgbClr val="000000">
                      <a:alpha val="43137"/>
                    </a:srgbClr>
                  </a:outerShdw>
                </a:effectLst>
              </a:rPr>
              <a:t>16 Registros de la Arquitectura</a:t>
            </a:r>
            <a:r>
              <a:rPr lang="es-AR" dirty="0"/>
              <a:t> (</a:t>
            </a:r>
            <a:r>
              <a:rPr lang="es-AR" b="1" dirty="0">
                <a:effectLst>
                  <a:outerShdw blurRad="38100" dist="38100" dir="2700000" algn="tl">
                    <a:srgbClr val="000000">
                      <a:alpha val="43137"/>
                    </a:srgbClr>
                  </a:outerShdw>
                </a:effectLst>
              </a:rPr>
              <a:t>8 Registros en Punto Flotante</a:t>
            </a:r>
            <a:r>
              <a:rPr lang="es-AR" dirty="0"/>
              <a:t>, más </a:t>
            </a:r>
            <a:r>
              <a:rPr lang="es-AR" b="1" dirty="0">
                <a:effectLst>
                  <a:outerShdw blurRad="38100" dist="38100" dir="2700000" algn="tl">
                    <a:srgbClr val="000000">
                      <a:alpha val="43137"/>
                    </a:srgbClr>
                  </a:outerShdw>
                </a:effectLst>
              </a:rPr>
              <a:t>EAX</a:t>
            </a:r>
            <a:r>
              <a:rPr lang="es-AR" dirty="0"/>
              <a:t>, </a:t>
            </a:r>
            <a:r>
              <a:rPr lang="es-AR" b="1" dirty="0">
                <a:effectLst>
                  <a:outerShdw blurRad="38100" dist="38100" dir="2700000" algn="tl">
                    <a:srgbClr val="000000">
                      <a:alpha val="43137"/>
                    </a:srgbClr>
                  </a:outerShdw>
                </a:effectLst>
              </a:rPr>
              <a:t>EBX</a:t>
            </a:r>
            <a:r>
              <a:rPr lang="es-AR" dirty="0"/>
              <a:t>, </a:t>
            </a:r>
            <a:r>
              <a:rPr lang="es-AR" b="1" dirty="0">
                <a:effectLst>
                  <a:outerShdw blurRad="38100" dist="38100" dir="2700000" algn="tl">
                    <a:srgbClr val="000000">
                      <a:alpha val="43137"/>
                    </a:srgbClr>
                  </a:outerShdw>
                </a:effectLst>
              </a:rPr>
              <a:t>ECX</a:t>
            </a:r>
            <a:r>
              <a:rPr lang="es-AR" dirty="0"/>
              <a:t>, </a:t>
            </a:r>
            <a:r>
              <a:rPr lang="es-AR" b="1" dirty="0">
                <a:effectLst>
                  <a:outerShdw blurRad="38100" dist="38100" dir="2700000" algn="tl">
                    <a:srgbClr val="000000">
                      <a:alpha val="43137"/>
                    </a:srgbClr>
                  </a:outerShdw>
                </a:effectLst>
              </a:rPr>
              <a:t>EDX</a:t>
            </a:r>
            <a:r>
              <a:rPr lang="es-AR" dirty="0"/>
              <a:t>, </a:t>
            </a:r>
            <a:r>
              <a:rPr lang="es-AR" b="1" dirty="0">
                <a:effectLst>
                  <a:outerShdw blurRad="38100" dist="38100" dir="2700000" algn="tl">
                    <a:srgbClr val="000000">
                      <a:alpha val="43137"/>
                    </a:srgbClr>
                  </a:outerShdw>
                </a:effectLst>
              </a:rPr>
              <a:t>ESI</a:t>
            </a:r>
            <a:r>
              <a:rPr lang="es-AR" dirty="0"/>
              <a:t>, </a:t>
            </a:r>
            <a:r>
              <a:rPr lang="es-AR" b="1" dirty="0">
                <a:effectLst>
                  <a:outerShdw blurRad="38100" dist="38100" dir="2700000" algn="tl">
                    <a:srgbClr val="000000">
                      <a:alpha val="43137"/>
                    </a:srgbClr>
                  </a:outerShdw>
                </a:effectLst>
              </a:rPr>
              <a:t>EDI</a:t>
            </a:r>
            <a:r>
              <a:rPr lang="es-AR" dirty="0"/>
              <a:t>, </a:t>
            </a:r>
            <a:r>
              <a:rPr lang="es-AR" b="1" dirty="0">
                <a:effectLst>
                  <a:outerShdw blurRad="38100" dist="38100" dir="2700000" algn="tl">
                    <a:srgbClr val="000000">
                      <a:alpha val="43137"/>
                    </a:srgbClr>
                  </a:outerShdw>
                </a:effectLst>
              </a:rPr>
              <a:t>EBP</a:t>
            </a:r>
            <a:r>
              <a:rPr lang="es-AR" dirty="0"/>
              <a:t> y </a:t>
            </a:r>
            <a:r>
              <a:rPr lang="es-AR" b="1" dirty="0">
                <a:effectLst>
                  <a:outerShdw blurRad="38100" dist="38100" dir="2700000" algn="tl">
                    <a:srgbClr val="000000">
                      <a:alpha val="43137"/>
                    </a:srgbClr>
                  </a:outerShdw>
                </a:effectLst>
              </a:rPr>
              <a:t>ESP</a:t>
            </a:r>
            <a:r>
              <a:rPr lang="es-AR" dirty="0"/>
              <a:t>) en un conjunto de </a:t>
            </a:r>
            <a:r>
              <a:rPr lang="es-AR" b="1" dirty="0">
                <a:effectLst>
                  <a:outerShdw blurRad="38100" dist="38100" dir="2700000" algn="tl">
                    <a:srgbClr val="000000">
                      <a:alpha val="43137"/>
                    </a:srgbClr>
                  </a:outerShdw>
                </a:effectLst>
              </a:rPr>
              <a:t>128 Registros Físicos.</a:t>
            </a:r>
            <a:r>
              <a:rPr lang="es-AR" dirty="0"/>
              <a:t> La etapa remueve las falsas dependencias causadas por el limitado número de registro de la arquitectura (</a:t>
            </a:r>
            <a:r>
              <a:rPr lang="es-AR" b="1" dirty="0" err="1">
                <a:effectLst>
                  <a:outerShdw blurRad="38100" dist="38100" dir="2700000" algn="tl">
                    <a:srgbClr val="000000">
                      <a:alpha val="43137"/>
                    </a:srgbClr>
                  </a:outerShdw>
                </a:effectLst>
              </a:rPr>
              <a:t>antidependencia</a:t>
            </a:r>
            <a:r>
              <a:rPr lang="es-AR" dirty="0"/>
              <a:t> </a:t>
            </a:r>
            <a:r>
              <a:rPr lang="es-AR" b="1" dirty="0">
                <a:effectLst>
                  <a:outerShdw blurRad="38100" dist="38100" dir="2700000" algn="tl">
                    <a:srgbClr val="000000">
                      <a:alpha val="43137"/>
                    </a:srgbClr>
                  </a:outerShdw>
                </a:effectLst>
              </a:rPr>
              <a:t>RAW</a:t>
            </a:r>
            <a:r>
              <a:rPr lang="es-AR" b="1" dirty="0"/>
              <a:t> y dependencia de salida </a:t>
            </a:r>
            <a:r>
              <a:rPr lang="es-AR" b="1" dirty="0">
                <a:effectLst>
                  <a:outerShdw blurRad="38100" dist="38100" dir="2700000" algn="tl">
                    <a:srgbClr val="000000">
                      <a:alpha val="43137"/>
                    </a:srgbClr>
                  </a:outerShdw>
                </a:effectLst>
              </a:rPr>
              <a:t>WAW</a:t>
            </a:r>
            <a:r>
              <a:rPr lang="es-AR" dirty="0"/>
              <a:t>) mientras se preservan las dependencias de datos verdaderas (</a:t>
            </a:r>
            <a:r>
              <a:rPr lang="es-AR" b="1" dirty="0">
                <a:effectLst>
                  <a:outerShdw blurRad="38100" dist="38100" dir="2700000" algn="tl">
                    <a:srgbClr val="000000">
                      <a:alpha val="43137"/>
                    </a:srgbClr>
                  </a:outerShdw>
                </a:effectLst>
              </a:rPr>
              <a:t>WAR)</a:t>
            </a:r>
            <a:endParaRPr lang="es-AR" dirty="0"/>
          </a:p>
        </p:txBody>
      </p:sp>
      <p:pic>
        <p:nvPicPr>
          <p:cNvPr id="7" name="Marcador de contenido 7">
            <a:extLst>
              <a:ext uri="{FF2B5EF4-FFF2-40B4-BE49-F238E27FC236}">
                <a16:creationId xmlns:a16="http://schemas.microsoft.com/office/drawing/2014/main" id="{DE4B0F34-373C-62B9-C0A1-21EA2BEFE0B4}"/>
              </a:ext>
            </a:extLst>
          </p:cNvPr>
          <p:cNvPicPr>
            <a:picLocks noGrp="1" noChangeAspect="1"/>
          </p:cNvPicPr>
          <p:nvPr>
            <p:ph sz="half" idx="2"/>
          </p:nvPr>
        </p:nvPicPr>
        <p:blipFill>
          <a:blip r:embed="rId2"/>
          <a:stretch>
            <a:fillRect/>
          </a:stretch>
        </p:blipFill>
        <p:spPr>
          <a:xfrm>
            <a:off x="-295" y="2221142"/>
            <a:ext cx="3036900" cy="2415716"/>
          </a:xfrm>
        </p:spPr>
      </p:pic>
    </p:spTree>
    <p:extLst>
      <p:ext uri="{BB962C8B-B14F-4D97-AF65-F5344CB8AC3E}">
        <p14:creationId xmlns:p14="http://schemas.microsoft.com/office/powerpoint/2010/main" val="3144593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FA1B38-24D1-2FFD-B37C-ACE56E30FCAA}"/>
              </a:ext>
            </a:extLst>
          </p:cNvPr>
          <p:cNvSpPr>
            <a:spLocks noGrp="1"/>
          </p:cNvSpPr>
          <p:nvPr>
            <p:ph type="title"/>
          </p:nvPr>
        </p:nvSpPr>
        <p:spPr>
          <a:xfrm>
            <a:off x="484710" y="452718"/>
            <a:ext cx="7055380" cy="936592"/>
          </a:xfrm>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36E7F510-6FFA-624E-4CCC-64707456A504}"/>
              </a:ext>
            </a:extLst>
          </p:cNvPr>
          <p:cNvSpPr>
            <a:spLocks noGrp="1"/>
          </p:cNvSpPr>
          <p:nvPr>
            <p:ph type="body" idx="1"/>
          </p:nvPr>
        </p:nvSpPr>
        <p:spPr/>
        <p:txBody>
          <a:bodyPr/>
          <a:lstStyle/>
          <a:p>
            <a:endParaRPr lang="es-AR"/>
          </a:p>
        </p:txBody>
      </p:sp>
      <p:sp>
        <p:nvSpPr>
          <p:cNvPr id="5" name="Marcador de texto 4">
            <a:extLst>
              <a:ext uri="{FF2B5EF4-FFF2-40B4-BE49-F238E27FC236}">
                <a16:creationId xmlns:a16="http://schemas.microsoft.com/office/drawing/2014/main" id="{31D51EEB-AA32-3BF8-9F81-5032BD81FE23}"/>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E01C54CC-A842-3F70-ED53-0A2DA5F1C900}"/>
              </a:ext>
            </a:extLst>
          </p:cNvPr>
          <p:cNvSpPr>
            <a:spLocks noGrp="1"/>
          </p:cNvSpPr>
          <p:nvPr>
            <p:ph sz="quarter" idx="4"/>
          </p:nvPr>
        </p:nvSpPr>
        <p:spPr>
          <a:xfrm>
            <a:off x="3546838" y="1196751"/>
            <a:ext cx="5308265" cy="5661249"/>
          </a:xfrm>
        </p:spPr>
        <p:txBody>
          <a:bodyPr>
            <a:normAutofit fontScale="70000" lnSpcReduction="20000"/>
          </a:bodyPr>
          <a:lstStyle/>
          <a:p>
            <a:r>
              <a:rPr lang="es-AR" sz="2200" dirty="0"/>
              <a:t>Ejemplo </a:t>
            </a:r>
            <a:r>
              <a:rPr lang="es-AR" sz="2200" b="1" dirty="0">
                <a:effectLst>
                  <a:outerShdw blurRad="38100" dist="38100" dir="2700000" algn="tl">
                    <a:srgbClr val="000000">
                      <a:alpha val="43137"/>
                    </a:srgbClr>
                  </a:outerShdw>
                </a:effectLst>
              </a:rPr>
              <a:t>renombrado de registros</a:t>
            </a:r>
          </a:p>
          <a:p>
            <a:pPr lvl="1"/>
            <a:r>
              <a:rPr lang="es-AR" sz="2200" dirty="0"/>
              <a:t>I1: R3</a:t>
            </a:r>
            <a:r>
              <a:rPr lang="es-AR" sz="2200" baseline="-25000" dirty="0"/>
              <a:t>b</a:t>
            </a:r>
            <a:r>
              <a:rPr lang="es-AR" sz="2200" dirty="0"/>
              <a:t> &lt;- R3</a:t>
            </a:r>
            <a:r>
              <a:rPr lang="es-AR" sz="2200" baseline="-25000" dirty="0"/>
              <a:t>a</a:t>
            </a:r>
            <a:r>
              <a:rPr lang="es-AR" sz="2200" dirty="0"/>
              <a:t> </a:t>
            </a:r>
            <a:r>
              <a:rPr lang="es-AR" sz="2200" dirty="0" err="1"/>
              <a:t>op</a:t>
            </a:r>
            <a:r>
              <a:rPr lang="es-AR" sz="2200" dirty="0"/>
              <a:t> R5</a:t>
            </a:r>
            <a:r>
              <a:rPr lang="es-AR" sz="2200" baseline="-25000" dirty="0"/>
              <a:t>a</a:t>
            </a:r>
          </a:p>
          <a:p>
            <a:pPr lvl="1"/>
            <a:r>
              <a:rPr lang="es-AR" sz="2200" dirty="0"/>
              <a:t>I2: R4</a:t>
            </a:r>
            <a:r>
              <a:rPr lang="es-AR" sz="2200" baseline="-25000" dirty="0"/>
              <a:t>b</a:t>
            </a:r>
            <a:r>
              <a:rPr lang="es-AR" sz="2200" dirty="0"/>
              <a:t> &lt;- R3</a:t>
            </a:r>
            <a:r>
              <a:rPr lang="es-AR" sz="2200" baseline="-25000" dirty="0"/>
              <a:t>b</a:t>
            </a:r>
            <a:r>
              <a:rPr lang="es-AR" sz="2200" dirty="0"/>
              <a:t> + 1</a:t>
            </a:r>
          </a:p>
          <a:p>
            <a:pPr lvl="1"/>
            <a:r>
              <a:rPr lang="es-AR" sz="2200" dirty="0"/>
              <a:t>I3: R3</a:t>
            </a:r>
            <a:r>
              <a:rPr lang="es-AR" sz="2200" baseline="-25000" dirty="0"/>
              <a:t>c</a:t>
            </a:r>
            <a:r>
              <a:rPr lang="es-AR" sz="2200" dirty="0"/>
              <a:t> &lt;- R5</a:t>
            </a:r>
            <a:r>
              <a:rPr lang="es-AR" sz="2200" baseline="-25000" dirty="0"/>
              <a:t>a</a:t>
            </a:r>
            <a:r>
              <a:rPr lang="es-AR" sz="2200" dirty="0"/>
              <a:t> + 1</a:t>
            </a:r>
          </a:p>
          <a:p>
            <a:pPr lvl="1"/>
            <a:r>
              <a:rPr lang="es-AR" sz="2200" dirty="0"/>
              <a:t>I4: R7</a:t>
            </a:r>
            <a:r>
              <a:rPr lang="es-AR" sz="2200" baseline="-25000" dirty="0"/>
              <a:t>b</a:t>
            </a:r>
            <a:r>
              <a:rPr lang="es-AR" sz="2200" dirty="0"/>
              <a:t> &lt;- R3</a:t>
            </a:r>
            <a:r>
              <a:rPr lang="es-AR" sz="2200" baseline="-25000" dirty="0"/>
              <a:t>c</a:t>
            </a:r>
            <a:r>
              <a:rPr lang="es-AR" sz="2200" dirty="0"/>
              <a:t> </a:t>
            </a:r>
            <a:r>
              <a:rPr lang="es-AR" sz="2200" dirty="0" err="1"/>
              <a:t>op</a:t>
            </a:r>
            <a:r>
              <a:rPr lang="es-AR" sz="2200" dirty="0"/>
              <a:t> R4</a:t>
            </a:r>
            <a:r>
              <a:rPr lang="es-AR" sz="2200" baseline="-25000" dirty="0"/>
              <a:t>b</a:t>
            </a:r>
          </a:p>
          <a:p>
            <a:endParaRPr lang="es-AR" baseline="-25000" dirty="0"/>
          </a:p>
          <a:p>
            <a:pPr algn="just"/>
            <a:r>
              <a:rPr lang="es-AR" sz="2200" dirty="0"/>
              <a:t>Las referencias a registros con subíndices se refieren a registros hardware habilitados para mantener un nuevo valor del registro lógico referenciado en la instrucción (R3 = registro lógico, R3</a:t>
            </a:r>
            <a:r>
              <a:rPr lang="es-AR" sz="2200" baseline="-25000" dirty="0"/>
              <a:t>a</a:t>
            </a:r>
            <a:r>
              <a:rPr lang="es-AR" sz="2200" dirty="0"/>
              <a:t>,</a:t>
            </a:r>
            <a:r>
              <a:rPr lang="es-AR" sz="2200" baseline="-25000" dirty="0"/>
              <a:t> </a:t>
            </a:r>
            <a:r>
              <a:rPr lang="es-AR" sz="2200" dirty="0"/>
              <a:t>R3</a:t>
            </a:r>
            <a:r>
              <a:rPr lang="es-AR" sz="2200" baseline="-25000" dirty="0"/>
              <a:t>b</a:t>
            </a:r>
            <a:r>
              <a:rPr lang="es-AR" sz="2200" dirty="0"/>
              <a:t>,</a:t>
            </a:r>
            <a:r>
              <a:rPr lang="es-AR" sz="2200" baseline="-25000" dirty="0"/>
              <a:t> </a:t>
            </a:r>
            <a:r>
              <a:rPr lang="es-AR" sz="2200" dirty="0"/>
              <a:t>R3</a:t>
            </a:r>
            <a:r>
              <a:rPr lang="es-AR" sz="2200" baseline="-25000" dirty="0"/>
              <a:t>c  </a:t>
            </a:r>
            <a:r>
              <a:rPr lang="es-AR" sz="2200" dirty="0"/>
              <a:t>son tres registros hardware que contienen distintos valores, R3</a:t>
            </a:r>
            <a:r>
              <a:rPr lang="es-AR" sz="2200" baseline="-25000" dirty="0"/>
              <a:t>C</a:t>
            </a:r>
            <a:r>
              <a:rPr lang="es-AR" sz="2200" dirty="0"/>
              <a:t> es la última referencia a R3 como registro destino de una operación)</a:t>
            </a:r>
          </a:p>
          <a:p>
            <a:pPr algn="just"/>
            <a:r>
              <a:rPr lang="es-AR" sz="2200" dirty="0"/>
              <a:t>En este ejemplo, la creación del registro R3</a:t>
            </a:r>
            <a:r>
              <a:rPr lang="es-AR" sz="2200" baseline="-25000" dirty="0"/>
              <a:t>c</a:t>
            </a:r>
            <a:r>
              <a:rPr lang="es-AR" sz="2200" dirty="0"/>
              <a:t> en la instrucción I3 evita la </a:t>
            </a:r>
            <a:r>
              <a:rPr lang="es-AR" sz="2200" b="1" dirty="0" err="1">
                <a:effectLst>
                  <a:outerShdw blurRad="38100" dist="38100" dir="2700000" algn="tl">
                    <a:srgbClr val="000000">
                      <a:alpha val="43137"/>
                    </a:srgbClr>
                  </a:outerShdw>
                </a:effectLst>
              </a:rPr>
              <a:t>antidependencia</a:t>
            </a:r>
            <a:r>
              <a:rPr lang="es-AR" sz="2200" dirty="0"/>
              <a:t> (</a:t>
            </a:r>
            <a:r>
              <a:rPr lang="es-AR" sz="2200" b="1" dirty="0">
                <a:effectLst>
                  <a:outerShdw blurRad="38100" dist="38100" dir="2700000" algn="tl">
                    <a:srgbClr val="000000">
                      <a:alpha val="43137"/>
                    </a:srgbClr>
                  </a:outerShdw>
                </a:effectLst>
              </a:rPr>
              <a:t>RAW</a:t>
            </a:r>
            <a:r>
              <a:rPr lang="es-AR" sz="2200" dirty="0"/>
              <a:t>) en la segunda instrucción (I2) y la </a:t>
            </a:r>
            <a:r>
              <a:rPr lang="es-AR" sz="2200" b="1" dirty="0">
                <a:effectLst>
                  <a:outerShdw blurRad="38100" dist="38100" dir="2700000" algn="tl">
                    <a:srgbClr val="000000">
                      <a:alpha val="43137"/>
                    </a:srgbClr>
                  </a:outerShdw>
                </a:effectLst>
              </a:rPr>
              <a:t>dependencia de salida</a:t>
            </a:r>
            <a:r>
              <a:rPr lang="es-AR" sz="2200" dirty="0"/>
              <a:t> (</a:t>
            </a:r>
            <a:r>
              <a:rPr lang="es-AR" sz="2200" b="1" dirty="0">
                <a:effectLst>
                  <a:outerShdw blurRad="38100" dist="38100" dir="2700000" algn="tl">
                    <a:srgbClr val="000000">
                      <a:alpha val="43137"/>
                    </a:srgbClr>
                  </a:outerShdw>
                </a:effectLst>
              </a:rPr>
              <a:t>WAW</a:t>
            </a:r>
            <a:r>
              <a:rPr lang="es-AR" sz="2200" dirty="0"/>
              <a:t>) en la primera instrucción (I1) y esto no interfiere con el correcto valor al que está accediendo I4. El resultado es que I3 puede ser emitida inmediatamente; Sin renombrado de registros, I3 no puede ser emitida hasta que la primera instrucción sea completada y la segunda instrucción es emitida.</a:t>
            </a:r>
          </a:p>
        </p:txBody>
      </p:sp>
      <p:pic>
        <p:nvPicPr>
          <p:cNvPr id="7" name="Marcador de contenido 7">
            <a:extLst>
              <a:ext uri="{FF2B5EF4-FFF2-40B4-BE49-F238E27FC236}">
                <a16:creationId xmlns:a16="http://schemas.microsoft.com/office/drawing/2014/main" id="{FBEC5E87-D70F-5CFB-1F01-EE8256553D4B}"/>
              </a:ext>
            </a:extLst>
          </p:cNvPr>
          <p:cNvPicPr>
            <a:picLocks noGrp="1" noChangeAspect="1"/>
          </p:cNvPicPr>
          <p:nvPr>
            <p:ph sz="half" idx="2"/>
          </p:nvPr>
        </p:nvPicPr>
        <p:blipFill>
          <a:blip r:embed="rId2"/>
          <a:stretch>
            <a:fillRect/>
          </a:stretch>
        </p:blipFill>
        <p:spPr>
          <a:xfrm>
            <a:off x="288897" y="2348880"/>
            <a:ext cx="3257941" cy="2591544"/>
          </a:xfrm>
        </p:spPr>
      </p:pic>
    </p:spTree>
    <p:extLst>
      <p:ext uri="{BB962C8B-B14F-4D97-AF65-F5344CB8AC3E}">
        <p14:creationId xmlns:p14="http://schemas.microsoft.com/office/powerpoint/2010/main" val="2765184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90AE65-90E8-6791-8973-2A3BE1FD95BB}"/>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B28C8E9C-7D64-D147-94B6-E9A08B5F98F8}"/>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B47CE790-4E5C-C34A-1B93-51DE24E35C63}"/>
              </a:ext>
            </a:extLst>
          </p:cNvPr>
          <p:cNvPicPr>
            <a:picLocks noGrp="1" noChangeAspect="1"/>
          </p:cNvPicPr>
          <p:nvPr>
            <p:ph sz="half" idx="2"/>
          </p:nvPr>
        </p:nvPicPr>
        <p:blipFill>
          <a:blip r:embed="rId2"/>
          <a:stretch>
            <a:fillRect/>
          </a:stretch>
        </p:blipFill>
        <p:spPr>
          <a:xfrm>
            <a:off x="163852" y="2301842"/>
            <a:ext cx="3573962" cy="2927357"/>
          </a:xfrm>
        </p:spPr>
      </p:pic>
      <p:sp>
        <p:nvSpPr>
          <p:cNvPr id="5" name="Marcador de texto 4">
            <a:extLst>
              <a:ext uri="{FF2B5EF4-FFF2-40B4-BE49-F238E27FC236}">
                <a16:creationId xmlns:a16="http://schemas.microsoft.com/office/drawing/2014/main" id="{627647C8-2C7B-A092-734B-442B7CBA848B}"/>
              </a:ext>
            </a:extLst>
          </p:cNvPr>
          <p:cNvSpPr>
            <a:spLocks noGrp="1"/>
          </p:cNvSpPr>
          <p:nvPr>
            <p:ph type="body" sz="quarter" idx="3"/>
          </p:nvPr>
        </p:nvSpPr>
        <p:spPr/>
        <p:txBody>
          <a:bodyPr/>
          <a:lstStyle/>
          <a:p>
            <a:endParaRPr lang="es-AR" dirty="0"/>
          </a:p>
        </p:txBody>
      </p:sp>
      <p:sp>
        <p:nvSpPr>
          <p:cNvPr id="6" name="Marcador de contenido 5">
            <a:extLst>
              <a:ext uri="{FF2B5EF4-FFF2-40B4-BE49-F238E27FC236}">
                <a16:creationId xmlns:a16="http://schemas.microsoft.com/office/drawing/2014/main" id="{6FC30AD3-BB76-51B7-95E4-602C4157E666}"/>
              </a:ext>
            </a:extLst>
          </p:cNvPr>
          <p:cNvSpPr>
            <a:spLocks noGrp="1"/>
          </p:cNvSpPr>
          <p:nvPr>
            <p:ph sz="quarter" idx="4"/>
          </p:nvPr>
        </p:nvSpPr>
        <p:spPr>
          <a:xfrm>
            <a:off x="3734622" y="2193131"/>
            <a:ext cx="4312820" cy="3741738"/>
          </a:xfrm>
        </p:spPr>
        <p:txBody>
          <a:bodyPr/>
          <a:lstStyle/>
          <a:p>
            <a:pPr algn="just"/>
            <a:r>
              <a:rPr lang="es-AR" b="1" dirty="0" err="1">
                <a:effectLst>
                  <a:outerShdw blurRad="38100" dist="38100" dir="2700000" algn="tl">
                    <a:srgbClr val="000000">
                      <a:alpha val="43137"/>
                    </a:srgbClr>
                  </a:outerShdw>
                </a:effectLst>
              </a:rPr>
              <a:t>Micro-op</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Queuing</a:t>
            </a:r>
            <a:r>
              <a:rPr lang="es-AR" dirty="0"/>
              <a:t> (</a:t>
            </a:r>
            <a:r>
              <a:rPr lang="es-AR" b="1" dirty="0">
                <a:effectLst>
                  <a:outerShdw blurRad="38100" dist="38100" dir="2700000" algn="tl">
                    <a:srgbClr val="000000">
                      <a:alpha val="43137"/>
                    </a:srgbClr>
                  </a:outerShdw>
                </a:effectLst>
              </a:rPr>
              <a:t>9 Que Pentium 4 pipeline)</a:t>
            </a:r>
            <a:r>
              <a:rPr lang="es-AR" dirty="0"/>
              <a:t> Las </a:t>
            </a:r>
            <a:r>
              <a:rPr lang="es-AR" dirty="0" err="1"/>
              <a:t>micro-ops</a:t>
            </a:r>
            <a:r>
              <a:rPr lang="es-AR" dirty="0"/>
              <a:t> son colocadas en una de las dos colas para </a:t>
            </a:r>
            <a:r>
              <a:rPr lang="es-AR" dirty="0" err="1"/>
              <a:t>micro-ops</a:t>
            </a:r>
            <a:r>
              <a:rPr lang="es-AR" dirty="0"/>
              <a:t>, una cola es para operaciones de memoria (</a:t>
            </a:r>
            <a:r>
              <a:rPr lang="es-AR" b="1" dirty="0" err="1">
                <a:effectLst>
                  <a:outerShdw blurRad="38100" dist="38100" dir="2700000" algn="tl">
                    <a:srgbClr val="000000">
                      <a:alpha val="43137"/>
                    </a:srgbClr>
                  </a:outerShdw>
                </a:effectLst>
              </a:rPr>
              <a:t>loads</a:t>
            </a:r>
            <a:r>
              <a:rPr lang="es-AR" dirty="0"/>
              <a:t> y </a:t>
            </a:r>
            <a:r>
              <a:rPr lang="es-AR" b="1" dirty="0" err="1">
                <a:effectLst>
                  <a:outerShdw blurRad="38100" dist="38100" dir="2700000" algn="tl">
                    <a:srgbClr val="000000">
                      <a:alpha val="43137"/>
                    </a:srgbClr>
                  </a:outerShdw>
                </a:effectLst>
              </a:rPr>
              <a:t>stores</a:t>
            </a:r>
            <a:r>
              <a:rPr lang="es-AR" dirty="0"/>
              <a:t>) y la otra para operaciones que no involucran accesos a memoria. Cada cola obedece a una disciplina </a:t>
            </a:r>
            <a:r>
              <a:rPr lang="es-AR" b="1" dirty="0">
                <a:effectLst>
                  <a:outerShdw blurRad="38100" dist="38100" dir="2700000" algn="tl">
                    <a:srgbClr val="000000">
                      <a:alpha val="43137"/>
                    </a:srgbClr>
                  </a:outerShdw>
                </a:effectLst>
              </a:rPr>
              <a:t>FIFO</a:t>
            </a:r>
            <a:r>
              <a:rPr lang="es-AR" dirty="0"/>
              <a:t> (</a:t>
            </a:r>
            <a:r>
              <a:rPr lang="es-AR" b="1" dirty="0" err="1">
                <a:effectLst>
                  <a:outerShdw blurRad="38100" dist="38100" dir="2700000" algn="tl">
                    <a:srgbClr val="000000">
                      <a:alpha val="43137"/>
                    </a:srgbClr>
                  </a:outerShdw>
                </a:effectLst>
              </a:rPr>
              <a:t>First</a:t>
            </a:r>
            <a:r>
              <a:rPr lang="es-AR" b="1" dirty="0">
                <a:effectLst>
                  <a:outerShdw blurRad="38100" dist="38100" dir="2700000" algn="tl">
                    <a:srgbClr val="000000">
                      <a:alpha val="43137"/>
                    </a:srgbClr>
                  </a:outerShdw>
                </a:effectLst>
              </a:rPr>
              <a:t> In </a:t>
            </a:r>
            <a:r>
              <a:rPr lang="es-AR" b="1" dirty="0" err="1">
                <a:effectLst>
                  <a:outerShdw blurRad="38100" dist="38100" dir="2700000" algn="tl">
                    <a:srgbClr val="000000">
                      <a:alpha val="43137"/>
                    </a:srgbClr>
                  </a:outerShdw>
                </a:effectLst>
              </a:rPr>
              <a:t>First</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Out</a:t>
            </a:r>
            <a:r>
              <a:rPr lang="es-AR" dirty="0"/>
              <a:t>), pero no se mantiene un orden entre las dos colas.</a:t>
            </a:r>
          </a:p>
        </p:txBody>
      </p:sp>
    </p:spTree>
    <p:extLst>
      <p:ext uri="{BB962C8B-B14F-4D97-AF65-F5344CB8AC3E}">
        <p14:creationId xmlns:p14="http://schemas.microsoft.com/office/powerpoint/2010/main" val="3168688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63311" y="188640"/>
            <a:ext cx="7176779" cy="1368152"/>
          </a:xfrm>
        </p:spPr>
        <p:txBody>
          <a:bodyPr/>
          <a:lstStyle/>
          <a:p>
            <a:r>
              <a:rPr lang="es-AR" sz="3600" dirty="0">
                <a:effectLst>
                  <a:outerShdw blurRad="38100" dist="38100" dir="2700000" algn="tl">
                    <a:srgbClr val="000000">
                      <a:alpha val="43137"/>
                    </a:srgbClr>
                  </a:outerShdw>
                </a:effectLst>
              </a:rPr>
              <a:t>Evolución en las Técnicas de Diseño de Procesadores</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363311" y="1484784"/>
            <a:ext cx="8424937" cy="4752528"/>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787313-A4BD-6959-8AF0-7DF338092352}"/>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69F50F49-0AAE-50C5-ABD8-D69CB4C324E6}"/>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4C1A5A88-6327-7981-E4CB-CDA9B460963F}"/>
              </a:ext>
            </a:extLst>
          </p:cNvPr>
          <p:cNvPicPr>
            <a:picLocks noGrp="1" noChangeAspect="1"/>
          </p:cNvPicPr>
          <p:nvPr>
            <p:ph sz="half" idx="2"/>
          </p:nvPr>
        </p:nvPicPr>
        <p:blipFill>
          <a:blip r:embed="rId2"/>
          <a:stretch>
            <a:fillRect/>
          </a:stretch>
        </p:blipFill>
        <p:spPr>
          <a:xfrm>
            <a:off x="316540" y="2439812"/>
            <a:ext cx="3351132" cy="2722795"/>
          </a:xfrm>
        </p:spPr>
      </p:pic>
      <p:sp>
        <p:nvSpPr>
          <p:cNvPr id="5" name="Marcador de texto 4">
            <a:extLst>
              <a:ext uri="{FF2B5EF4-FFF2-40B4-BE49-F238E27FC236}">
                <a16:creationId xmlns:a16="http://schemas.microsoft.com/office/drawing/2014/main" id="{193FB7F8-62FC-67E1-57D7-A3B63CC1A01C}"/>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5E74AFFA-555D-9015-8295-BD23A5C67371}"/>
              </a:ext>
            </a:extLst>
          </p:cNvPr>
          <p:cNvSpPr>
            <a:spLocks noGrp="1"/>
          </p:cNvSpPr>
          <p:nvPr>
            <p:ph sz="quarter" idx="4"/>
          </p:nvPr>
        </p:nvSpPr>
        <p:spPr>
          <a:xfrm>
            <a:off x="3650903" y="1930341"/>
            <a:ext cx="4480257" cy="3741738"/>
          </a:xfrm>
        </p:spPr>
        <p:txBody>
          <a:bodyPr>
            <a:normAutofit fontScale="92500" lnSpcReduction="10000"/>
          </a:bodyPr>
          <a:lstStyle/>
          <a:p>
            <a:pPr algn="just"/>
            <a:r>
              <a:rPr lang="es-AR" b="1" dirty="0" err="1">
                <a:effectLst>
                  <a:outerShdw blurRad="38100" dist="38100" dir="2700000" algn="tl">
                    <a:srgbClr val="000000">
                      <a:alpha val="43137"/>
                    </a:srgbClr>
                  </a:outerShdw>
                </a:effectLst>
              </a:rPr>
              <a:t>Micro-op</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Scheduling</a:t>
            </a:r>
            <a:r>
              <a:rPr lang="es-AR" b="1" dirty="0">
                <a:effectLst>
                  <a:outerShdw blurRad="38100" dist="38100" dir="2700000" algn="tl">
                    <a:srgbClr val="000000">
                      <a:alpha val="43137"/>
                    </a:srgbClr>
                  </a:outerShdw>
                </a:effectLst>
              </a:rPr>
              <a:t> (10,11,12 </a:t>
            </a:r>
            <a:r>
              <a:rPr lang="es-AR" b="1" dirty="0" err="1">
                <a:effectLst>
                  <a:outerShdw blurRad="38100" dist="38100" dir="2700000" algn="tl">
                    <a:srgbClr val="000000">
                      <a:alpha val="43137"/>
                    </a:srgbClr>
                  </a:outerShdw>
                </a:effectLst>
              </a:rPr>
              <a:t>Sch</a:t>
            </a:r>
            <a:r>
              <a:rPr lang="es-AR" b="1" dirty="0">
                <a:effectLst>
                  <a:outerShdw blurRad="38100" dist="38100" dir="2700000" algn="tl">
                    <a:srgbClr val="000000">
                      <a:alpha val="43137"/>
                    </a:srgbClr>
                  </a:outerShdw>
                </a:effectLst>
              </a:rPr>
              <a:t> Pentium 4 pipeline) </a:t>
            </a:r>
            <a:r>
              <a:rPr lang="es-AR" dirty="0"/>
              <a:t> Los planificadores son responsables de recuperar las </a:t>
            </a:r>
            <a:r>
              <a:rPr lang="es-AR" dirty="0" err="1"/>
              <a:t>micro-operaciones</a:t>
            </a:r>
            <a:r>
              <a:rPr lang="es-AR" dirty="0"/>
              <a:t> de las colas de </a:t>
            </a:r>
            <a:r>
              <a:rPr lang="es-AR" dirty="0" err="1"/>
              <a:t>micro-operaciones</a:t>
            </a:r>
            <a:r>
              <a:rPr lang="es-AR" dirty="0"/>
              <a:t> y enviarlas para su ejecución. Cada planificador busca </a:t>
            </a:r>
            <a:r>
              <a:rPr lang="es-AR" dirty="0" err="1"/>
              <a:t>micro-operaciones</a:t>
            </a:r>
            <a:r>
              <a:rPr lang="es-AR" dirty="0"/>
              <a:t> en cuyo estado indica que la </a:t>
            </a:r>
            <a:r>
              <a:rPr lang="es-AR" dirty="0" err="1"/>
              <a:t>micro-operación</a:t>
            </a:r>
            <a:r>
              <a:rPr lang="es-AR" dirty="0"/>
              <a:t> tiene todos sus operandos. Si la unidad de ejecución necesitada por esa </a:t>
            </a:r>
            <a:r>
              <a:rPr lang="es-AR" dirty="0" err="1"/>
              <a:t>micro-operación</a:t>
            </a:r>
            <a:r>
              <a:rPr lang="es-AR" dirty="0"/>
              <a:t> está disponible, entonces el planificador busca a la </a:t>
            </a:r>
            <a:r>
              <a:rPr lang="es-AR" dirty="0" err="1"/>
              <a:t>micro-operación</a:t>
            </a:r>
            <a:r>
              <a:rPr lang="es-AR" dirty="0"/>
              <a:t> y la envía a la apropiada unidad de ejecución.</a:t>
            </a:r>
          </a:p>
        </p:txBody>
      </p:sp>
    </p:spTree>
    <p:extLst>
      <p:ext uri="{BB962C8B-B14F-4D97-AF65-F5344CB8AC3E}">
        <p14:creationId xmlns:p14="http://schemas.microsoft.com/office/powerpoint/2010/main" val="493807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F80CA3-12EB-DEFB-CF3C-0C8ED00AE2F2}"/>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E692DFFD-7459-0A57-5DE6-A6C37E339525}"/>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1660B074-48CE-1285-0EC1-45C53D44B098}"/>
              </a:ext>
            </a:extLst>
          </p:cNvPr>
          <p:cNvPicPr>
            <a:picLocks noGrp="1" noChangeAspect="1"/>
          </p:cNvPicPr>
          <p:nvPr>
            <p:ph sz="half" idx="2"/>
          </p:nvPr>
        </p:nvPicPr>
        <p:blipFill>
          <a:blip r:embed="rId2"/>
          <a:stretch>
            <a:fillRect/>
          </a:stretch>
        </p:blipFill>
        <p:spPr>
          <a:xfrm>
            <a:off x="154721" y="2491203"/>
            <a:ext cx="3604194" cy="2841768"/>
          </a:xfrm>
        </p:spPr>
      </p:pic>
      <p:sp>
        <p:nvSpPr>
          <p:cNvPr id="5" name="Marcador de texto 4">
            <a:extLst>
              <a:ext uri="{FF2B5EF4-FFF2-40B4-BE49-F238E27FC236}">
                <a16:creationId xmlns:a16="http://schemas.microsoft.com/office/drawing/2014/main" id="{D71ACBE7-206E-6107-023C-56CC3C23991B}"/>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DA0B559D-5604-6D68-A5D8-591E4C67958A}"/>
              </a:ext>
            </a:extLst>
          </p:cNvPr>
          <p:cNvSpPr>
            <a:spLocks noGrp="1"/>
          </p:cNvSpPr>
          <p:nvPr>
            <p:ph sz="quarter" idx="4"/>
          </p:nvPr>
        </p:nvSpPr>
        <p:spPr>
          <a:xfrm>
            <a:off x="3788825" y="1591232"/>
            <a:ext cx="4870465" cy="4574072"/>
          </a:xfrm>
        </p:spPr>
        <p:txBody>
          <a:bodyPr>
            <a:noAutofit/>
          </a:bodyPr>
          <a:lstStyle/>
          <a:p>
            <a:r>
              <a:rPr lang="es-AR" sz="1600" b="1" dirty="0" err="1">
                <a:effectLst>
                  <a:outerShdw blurRad="38100" dist="38100" dir="2700000" algn="tl">
                    <a:srgbClr val="000000">
                      <a:alpha val="43137"/>
                    </a:srgbClr>
                  </a:outerShdw>
                </a:effectLst>
              </a:rPr>
              <a:t>Micro-op</a:t>
            </a:r>
            <a:r>
              <a:rPr lang="es-AR" sz="1600" b="1" dirty="0">
                <a:effectLst>
                  <a:outerShdw blurRad="38100" dist="38100" dir="2700000" algn="tl">
                    <a:srgbClr val="000000">
                      <a:alpha val="43137"/>
                    </a:srgbClr>
                  </a:outerShdw>
                </a:effectLst>
              </a:rPr>
              <a:t> </a:t>
            </a:r>
            <a:r>
              <a:rPr lang="es-AR" sz="1600" b="1" dirty="0" err="1">
                <a:effectLst>
                  <a:outerShdw blurRad="38100" dist="38100" dir="2700000" algn="tl">
                    <a:srgbClr val="000000">
                      <a:alpha val="43137"/>
                    </a:srgbClr>
                  </a:outerShdw>
                </a:effectLst>
              </a:rPr>
              <a:t>Dispatching</a:t>
            </a:r>
            <a:r>
              <a:rPr lang="es-AR" sz="1600" b="1" dirty="0">
                <a:effectLst>
                  <a:outerShdw blurRad="38100" dist="38100" dir="2700000" algn="tl">
                    <a:srgbClr val="000000">
                      <a:alpha val="43137"/>
                    </a:srgbClr>
                  </a:outerShdw>
                </a:effectLst>
              </a:rPr>
              <a:t> (13, 14 </a:t>
            </a:r>
            <a:r>
              <a:rPr lang="es-AR" sz="1600" b="1" dirty="0" err="1">
                <a:effectLst>
                  <a:outerShdw blurRad="38100" dist="38100" dir="2700000" algn="tl">
                    <a:srgbClr val="000000">
                      <a:alpha val="43137"/>
                    </a:srgbClr>
                  </a:outerShdw>
                </a:effectLst>
              </a:rPr>
              <a:t>Disp</a:t>
            </a:r>
            <a:r>
              <a:rPr lang="es-AR" sz="1600" b="1" dirty="0">
                <a:effectLst>
                  <a:outerShdw blurRad="38100" dist="38100" dir="2700000" algn="tl">
                    <a:srgbClr val="000000">
                      <a:alpha val="43137"/>
                    </a:srgbClr>
                  </a:outerShdw>
                </a:effectLst>
              </a:rPr>
              <a:t> Pentium 4 pipeline) </a:t>
            </a:r>
            <a:r>
              <a:rPr lang="es-AR" sz="1600" dirty="0"/>
              <a:t>Hasta seis </a:t>
            </a:r>
            <a:r>
              <a:rPr lang="es-AR" sz="1600" dirty="0" err="1"/>
              <a:t>micro-ops</a:t>
            </a:r>
            <a:r>
              <a:rPr lang="es-AR" sz="1600" dirty="0"/>
              <a:t> pueden ser despachadas en un ciclo. Si más de una </a:t>
            </a:r>
            <a:r>
              <a:rPr lang="es-AR" sz="1600" dirty="0" err="1"/>
              <a:t>micro-op</a:t>
            </a:r>
            <a:r>
              <a:rPr lang="es-AR" sz="1600" dirty="0"/>
              <a:t> están disponibles para ser entregadas a una unidad de ejecución, entonces los planificadores (</a:t>
            </a:r>
            <a:r>
              <a:rPr lang="es-AR" sz="1600" dirty="0" err="1"/>
              <a:t>Schedulers</a:t>
            </a:r>
            <a:r>
              <a:rPr lang="es-AR" sz="1600" dirty="0"/>
              <a:t>) las enviarán en el orden en que se encuentren en las colas. Cuatro puertos conectan  a los planificadores con las unidades de ejecución. Puerto 0 se usa tanto para operaciones con enteros como con punto flotante. Puerto 1 admite operaciones simples de enteros y el manejo de errores de predicción de bifurcaciones. Unidades de ejecución MMX están permitidas en los dos puertos anteriores. El resto de los puertos (2 y 3) son para operaciones referidas a memoria.</a:t>
            </a:r>
          </a:p>
        </p:txBody>
      </p:sp>
    </p:spTree>
    <p:extLst>
      <p:ext uri="{BB962C8B-B14F-4D97-AF65-F5344CB8AC3E}">
        <p14:creationId xmlns:p14="http://schemas.microsoft.com/office/powerpoint/2010/main" val="2420452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83B1E9-4789-4330-CC7C-A04B2EE35EF5}"/>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402125C6-AFB9-CA3F-E2D6-1B5350ED2648}"/>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4FDD9F78-533A-E618-AD5A-6AB10D5F859A}"/>
              </a:ext>
            </a:extLst>
          </p:cNvPr>
          <p:cNvPicPr>
            <a:picLocks noGrp="1" noChangeAspect="1"/>
          </p:cNvPicPr>
          <p:nvPr>
            <p:ph sz="half" idx="2"/>
          </p:nvPr>
        </p:nvPicPr>
        <p:blipFill>
          <a:blip r:embed="rId2"/>
          <a:stretch>
            <a:fillRect/>
          </a:stretch>
        </p:blipFill>
        <p:spPr>
          <a:xfrm>
            <a:off x="162845" y="2533014"/>
            <a:ext cx="3473052" cy="2696186"/>
          </a:xfrm>
        </p:spPr>
      </p:pic>
      <p:sp>
        <p:nvSpPr>
          <p:cNvPr id="5" name="Marcador de texto 4">
            <a:extLst>
              <a:ext uri="{FF2B5EF4-FFF2-40B4-BE49-F238E27FC236}">
                <a16:creationId xmlns:a16="http://schemas.microsoft.com/office/drawing/2014/main" id="{3D2A576C-F514-FA9F-C157-B477FCE6531E}"/>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F0748F67-7339-F0E6-C0F6-20B1CD7A71DA}"/>
              </a:ext>
            </a:extLst>
          </p:cNvPr>
          <p:cNvSpPr>
            <a:spLocks noGrp="1"/>
          </p:cNvSpPr>
          <p:nvPr>
            <p:ph sz="quarter" idx="4"/>
          </p:nvPr>
        </p:nvSpPr>
        <p:spPr>
          <a:xfrm>
            <a:off x="3923928" y="2505870"/>
            <a:ext cx="4392488" cy="3741738"/>
          </a:xfrm>
        </p:spPr>
        <p:txBody>
          <a:bodyPr/>
          <a:lstStyle/>
          <a:p>
            <a:r>
              <a:rPr lang="es-AR" b="1" dirty="0" err="1">
                <a:effectLst>
                  <a:outerShdw blurRad="38100" dist="38100" dir="2700000" algn="tl">
                    <a:srgbClr val="000000">
                      <a:alpha val="43137"/>
                    </a:srgbClr>
                  </a:outerShdw>
                </a:effectLst>
              </a:rPr>
              <a:t>Register</a:t>
            </a:r>
            <a:r>
              <a:rPr lang="es-AR" b="1" dirty="0">
                <a:effectLst>
                  <a:outerShdw blurRad="38100" dist="38100" dir="2700000" algn="tl">
                    <a:srgbClr val="000000">
                      <a:alpha val="43137"/>
                    </a:srgbClr>
                  </a:outerShdw>
                </a:effectLst>
              </a:rPr>
              <a:t> File ( 15,16 RF Pentium 4 pipeline) </a:t>
            </a:r>
            <a:r>
              <a:rPr lang="es-AR" dirty="0"/>
              <a:t>Las etapas de banco de registros de enteros y de punto flotante</a:t>
            </a:r>
            <a:r>
              <a:rPr lang="es-AR" b="1" dirty="0">
                <a:effectLst>
                  <a:outerShdw blurRad="38100" dist="38100" dir="2700000" algn="tl">
                    <a:srgbClr val="000000">
                      <a:alpha val="43137"/>
                    </a:srgbClr>
                  </a:outerShdw>
                </a:effectLst>
              </a:rPr>
              <a:t> ( </a:t>
            </a:r>
            <a:r>
              <a:rPr lang="es-AR" b="1" dirty="0" err="1">
                <a:effectLst>
                  <a:outerShdw blurRad="38100" dist="38100" dir="2700000" algn="tl">
                    <a:srgbClr val="000000">
                      <a:alpha val="43137"/>
                    </a:srgbClr>
                  </a:outerShdw>
                </a:effectLst>
              </a:rPr>
              <a:t>Integer</a:t>
            </a:r>
            <a:r>
              <a:rPr lang="es-AR" b="1" dirty="0">
                <a:effectLst>
                  <a:outerShdw blurRad="38100" dist="38100" dir="2700000" algn="tl">
                    <a:srgbClr val="000000">
                      <a:alpha val="43137"/>
                    </a:srgbClr>
                  </a:outerShdw>
                </a:effectLst>
              </a:rPr>
              <a:t> RF = </a:t>
            </a:r>
            <a:r>
              <a:rPr lang="es-AR" b="1" dirty="0" err="1">
                <a:effectLst>
                  <a:outerShdw blurRad="38100" dist="38100" dir="2700000" algn="tl">
                    <a:srgbClr val="000000">
                      <a:alpha val="43137"/>
                    </a:srgbClr>
                  </a:outerShdw>
                </a:effectLst>
              </a:rPr>
              <a:t>Integer</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Register</a:t>
            </a:r>
            <a:r>
              <a:rPr lang="es-AR" b="1" dirty="0">
                <a:effectLst>
                  <a:outerShdw blurRad="38100" dist="38100" dir="2700000" algn="tl">
                    <a:srgbClr val="000000">
                      <a:alpha val="43137"/>
                    </a:srgbClr>
                  </a:outerShdw>
                </a:effectLst>
              </a:rPr>
              <a:t> Files, FPRF = </a:t>
            </a:r>
            <a:r>
              <a:rPr lang="es-AR" b="1" dirty="0" err="1">
                <a:effectLst>
                  <a:outerShdw blurRad="38100" dist="38100" dir="2700000" algn="tl">
                    <a:srgbClr val="000000">
                      <a:alpha val="43137"/>
                    </a:srgbClr>
                  </a:outerShdw>
                </a:effectLst>
              </a:rPr>
              <a:t>Floating</a:t>
            </a:r>
            <a:r>
              <a:rPr lang="es-AR" b="1" dirty="0">
                <a:effectLst>
                  <a:outerShdw blurRad="38100" dist="38100" dir="2700000" algn="tl">
                    <a:srgbClr val="000000">
                      <a:alpha val="43137"/>
                    </a:srgbClr>
                  </a:outerShdw>
                </a:effectLst>
              </a:rPr>
              <a:t>-Point </a:t>
            </a:r>
            <a:r>
              <a:rPr lang="es-AR" b="1" dirty="0" err="1">
                <a:effectLst>
                  <a:outerShdw blurRad="38100" dist="38100" dir="2700000" algn="tl">
                    <a:srgbClr val="000000">
                      <a:alpha val="43137"/>
                    </a:srgbClr>
                  </a:outerShdw>
                </a:effectLst>
              </a:rPr>
              <a:t>Register</a:t>
            </a:r>
            <a:r>
              <a:rPr lang="es-AR" b="1" dirty="0">
                <a:effectLst>
                  <a:outerShdw blurRad="38100" dist="38100" dir="2700000" algn="tl">
                    <a:srgbClr val="000000">
                      <a:alpha val="43137"/>
                    </a:srgbClr>
                  </a:outerShdw>
                </a:effectLst>
              </a:rPr>
              <a:t> File) son la fuente para las operaciones pendientes de las unidades de ejecución</a:t>
            </a:r>
            <a:endParaRPr lang="es-AR" dirty="0"/>
          </a:p>
        </p:txBody>
      </p:sp>
    </p:spTree>
    <p:extLst>
      <p:ext uri="{BB962C8B-B14F-4D97-AF65-F5344CB8AC3E}">
        <p14:creationId xmlns:p14="http://schemas.microsoft.com/office/powerpoint/2010/main" val="2546977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AB04EB-B2B2-78BA-5C43-AF69D40B4FD9}"/>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A9A76B42-6FEA-F9AD-AA86-66CDC43B3BEC}"/>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E693869E-E9DC-73C2-1811-AEEA5BCC3CBF}"/>
              </a:ext>
            </a:extLst>
          </p:cNvPr>
          <p:cNvPicPr>
            <a:picLocks noGrp="1" noChangeAspect="1"/>
          </p:cNvPicPr>
          <p:nvPr>
            <p:ph sz="half" idx="2"/>
          </p:nvPr>
        </p:nvPicPr>
        <p:blipFill>
          <a:blip r:embed="rId2"/>
          <a:stretch>
            <a:fillRect/>
          </a:stretch>
        </p:blipFill>
        <p:spPr>
          <a:xfrm>
            <a:off x="297130" y="2556174"/>
            <a:ext cx="3828681" cy="3110804"/>
          </a:xfrm>
        </p:spPr>
      </p:pic>
      <p:sp>
        <p:nvSpPr>
          <p:cNvPr id="5" name="Marcador de texto 4">
            <a:extLst>
              <a:ext uri="{FF2B5EF4-FFF2-40B4-BE49-F238E27FC236}">
                <a16:creationId xmlns:a16="http://schemas.microsoft.com/office/drawing/2014/main" id="{DC2D1A46-08AD-3990-6C31-26FAF047D76A}"/>
              </a:ext>
            </a:extLst>
          </p:cNvPr>
          <p:cNvSpPr>
            <a:spLocks noGrp="1"/>
          </p:cNvSpPr>
          <p:nvPr>
            <p:ph type="body" sz="quarter" idx="3"/>
          </p:nvPr>
        </p:nvSpPr>
        <p:spPr/>
        <p:txBody>
          <a:bodyPr/>
          <a:lstStyle/>
          <a:p>
            <a:endParaRPr lang="es-AR" dirty="0"/>
          </a:p>
        </p:txBody>
      </p:sp>
      <p:sp>
        <p:nvSpPr>
          <p:cNvPr id="6" name="Marcador de contenido 5">
            <a:extLst>
              <a:ext uri="{FF2B5EF4-FFF2-40B4-BE49-F238E27FC236}">
                <a16:creationId xmlns:a16="http://schemas.microsoft.com/office/drawing/2014/main" id="{160B02DE-8D28-83D0-EABE-676F4A3B6A8E}"/>
              </a:ext>
            </a:extLst>
          </p:cNvPr>
          <p:cNvSpPr>
            <a:spLocks noGrp="1"/>
          </p:cNvSpPr>
          <p:nvPr>
            <p:ph sz="quarter" idx="4"/>
          </p:nvPr>
        </p:nvSpPr>
        <p:spPr>
          <a:xfrm>
            <a:off x="4241976" y="2514600"/>
            <a:ext cx="4074440" cy="3741738"/>
          </a:xfrm>
        </p:spPr>
        <p:txBody>
          <a:bodyPr>
            <a:normAutofit lnSpcReduction="10000"/>
          </a:bodyPr>
          <a:lstStyle/>
          <a:p>
            <a:pPr algn="just"/>
            <a:r>
              <a:rPr lang="es-AR" b="1" dirty="0" err="1">
                <a:effectLst>
                  <a:outerShdw blurRad="38100" dist="38100" dir="2700000" algn="tl">
                    <a:srgbClr val="000000">
                      <a:alpha val="43137"/>
                    </a:srgbClr>
                  </a:outerShdw>
                </a:effectLst>
              </a:rPr>
              <a:t>Execute</a:t>
            </a:r>
            <a:r>
              <a:rPr lang="es-AR" dirty="0"/>
              <a:t> (</a:t>
            </a:r>
            <a:r>
              <a:rPr lang="es-AR" b="1" dirty="0">
                <a:effectLst>
                  <a:outerShdw blurRad="38100" dist="38100" dir="2700000" algn="tl">
                    <a:srgbClr val="000000">
                      <a:alpha val="43137"/>
                    </a:srgbClr>
                  </a:outerShdw>
                </a:effectLst>
              </a:rPr>
              <a:t>17 Ex Pentium 4 pipeline) Las unidades de ejecución recuperan los valores que necesitan desde el banco de registros como así también desde la caché de datos L1.</a:t>
            </a:r>
          </a:p>
          <a:p>
            <a:pPr algn="just"/>
            <a:r>
              <a:rPr lang="es-AR" b="1" dirty="0" err="1">
                <a:effectLst>
                  <a:outerShdw blurRad="38100" dist="38100" dir="2700000" algn="tl">
                    <a:srgbClr val="000000">
                      <a:alpha val="43137"/>
                    </a:srgbClr>
                  </a:outerShdw>
                </a:effectLst>
              </a:rPr>
              <a:t>Flags</a:t>
            </a:r>
            <a:r>
              <a:rPr lang="es-AR" b="1" dirty="0">
                <a:effectLst>
                  <a:outerShdw blurRad="38100" dist="38100" dir="2700000" algn="tl">
                    <a:srgbClr val="000000">
                      <a:alpha val="43137"/>
                    </a:srgbClr>
                  </a:outerShdw>
                </a:effectLst>
              </a:rPr>
              <a:t> ( 18 </a:t>
            </a:r>
            <a:r>
              <a:rPr lang="es-AR" b="1" dirty="0" err="1">
                <a:effectLst>
                  <a:outerShdw blurRad="38100" dist="38100" dir="2700000" algn="tl">
                    <a:srgbClr val="000000">
                      <a:alpha val="43137"/>
                    </a:srgbClr>
                  </a:outerShdw>
                </a:effectLst>
              </a:rPr>
              <a:t>Flgs</a:t>
            </a:r>
            <a:r>
              <a:rPr lang="es-AR" b="1" dirty="0">
                <a:effectLst>
                  <a:outerShdw blurRad="38100" dist="38100" dir="2700000" algn="tl">
                    <a:srgbClr val="000000">
                      <a:alpha val="43137"/>
                    </a:srgbClr>
                  </a:outerShdw>
                </a:effectLst>
              </a:rPr>
              <a:t> Pentium 4 pipeline) Una etapa separada del cauce se usa para el computo de las banderas ( cero, negativo, </a:t>
            </a:r>
            <a:r>
              <a:rPr lang="es-AR" b="1" dirty="0" err="1">
                <a:effectLst>
                  <a:outerShdw blurRad="38100" dist="38100" dir="2700000" algn="tl">
                    <a:srgbClr val="000000">
                      <a:alpha val="43137"/>
                    </a:srgbClr>
                  </a:outerShdw>
                </a:effectLst>
              </a:rPr>
              <a:t>etc</a:t>
            </a:r>
            <a:r>
              <a:rPr lang="es-AR" b="1" dirty="0">
                <a:effectLst>
                  <a:outerShdw blurRad="38100" dist="38100" dir="2700000" algn="tl">
                    <a:srgbClr val="000000">
                      <a:alpha val="43137"/>
                    </a:srgbClr>
                  </a:outerShdw>
                </a:effectLst>
              </a:rPr>
              <a:t>), estas son las entradas típicas para las instrucciones de bifurcación.</a:t>
            </a:r>
          </a:p>
          <a:p>
            <a:endParaRPr lang="es-AR" dirty="0"/>
          </a:p>
        </p:txBody>
      </p:sp>
    </p:spTree>
    <p:extLst>
      <p:ext uri="{BB962C8B-B14F-4D97-AF65-F5344CB8AC3E}">
        <p14:creationId xmlns:p14="http://schemas.microsoft.com/office/powerpoint/2010/main" val="1147013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5DA6C6-0D5B-0E02-3943-0038C101664C}"/>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6EBBE8BD-40E2-F916-30F2-5238D5FC33F1}"/>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AA239011-7FDF-D856-ED01-3811EEC3EC3A}"/>
              </a:ext>
            </a:extLst>
          </p:cNvPr>
          <p:cNvPicPr>
            <a:picLocks noGrp="1" noChangeAspect="1"/>
          </p:cNvPicPr>
          <p:nvPr>
            <p:ph sz="half" idx="2"/>
          </p:nvPr>
        </p:nvPicPr>
        <p:blipFill>
          <a:blip r:embed="rId2"/>
          <a:stretch>
            <a:fillRect/>
          </a:stretch>
        </p:blipFill>
        <p:spPr>
          <a:xfrm>
            <a:off x="370733" y="2852936"/>
            <a:ext cx="3468237" cy="2736304"/>
          </a:xfrm>
        </p:spPr>
      </p:pic>
      <p:sp>
        <p:nvSpPr>
          <p:cNvPr id="5" name="Marcador de texto 4">
            <a:extLst>
              <a:ext uri="{FF2B5EF4-FFF2-40B4-BE49-F238E27FC236}">
                <a16:creationId xmlns:a16="http://schemas.microsoft.com/office/drawing/2014/main" id="{DD8A38AA-8F66-378C-1F44-0BC59FD37A49}"/>
              </a:ext>
            </a:extLst>
          </p:cNvPr>
          <p:cNvSpPr>
            <a:spLocks noGrp="1"/>
          </p:cNvSpPr>
          <p:nvPr>
            <p:ph type="body" sz="quarter" idx="3"/>
          </p:nvPr>
        </p:nvSpPr>
        <p:spPr/>
        <p:txBody>
          <a:bodyPr/>
          <a:lstStyle/>
          <a:p>
            <a:endParaRPr lang="es-AR" dirty="0"/>
          </a:p>
        </p:txBody>
      </p:sp>
      <p:sp>
        <p:nvSpPr>
          <p:cNvPr id="6" name="Marcador de contenido 5">
            <a:extLst>
              <a:ext uri="{FF2B5EF4-FFF2-40B4-BE49-F238E27FC236}">
                <a16:creationId xmlns:a16="http://schemas.microsoft.com/office/drawing/2014/main" id="{5C91EB09-A61E-F56C-A726-17A19AE7FF9C}"/>
              </a:ext>
            </a:extLst>
          </p:cNvPr>
          <p:cNvSpPr>
            <a:spLocks noGrp="1"/>
          </p:cNvSpPr>
          <p:nvPr>
            <p:ph sz="quarter" idx="4"/>
          </p:nvPr>
        </p:nvSpPr>
        <p:spPr>
          <a:xfrm>
            <a:off x="3870734" y="2514600"/>
            <a:ext cx="3941626" cy="3741738"/>
          </a:xfrm>
        </p:spPr>
        <p:txBody>
          <a:bodyPr>
            <a:normAutofit/>
          </a:bodyPr>
          <a:lstStyle/>
          <a:p>
            <a:pPr algn="just"/>
            <a:r>
              <a:rPr lang="es-AR" b="1" dirty="0">
                <a:effectLst>
                  <a:outerShdw blurRad="38100" dist="38100" dir="2700000" algn="tl">
                    <a:srgbClr val="000000">
                      <a:alpha val="43137"/>
                    </a:srgbClr>
                  </a:outerShdw>
                </a:effectLst>
              </a:rPr>
              <a:t>Branch </a:t>
            </a:r>
            <a:r>
              <a:rPr lang="es-AR" b="1" dirty="0" err="1">
                <a:effectLst>
                  <a:outerShdw blurRad="38100" dist="38100" dir="2700000" algn="tl">
                    <a:srgbClr val="000000">
                      <a:alpha val="43137"/>
                    </a:srgbClr>
                  </a:outerShdw>
                </a:effectLst>
              </a:rPr>
              <a:t>Checking</a:t>
            </a:r>
            <a:r>
              <a:rPr lang="es-AR" b="1" dirty="0">
                <a:effectLst>
                  <a:outerShdw blurRad="38100" dist="38100" dir="2700000" algn="tl">
                    <a:srgbClr val="000000">
                      <a:alpha val="43137"/>
                    </a:srgbClr>
                  </a:outerShdw>
                </a:effectLst>
              </a:rPr>
              <a:t> (19 Br </a:t>
            </a:r>
            <a:r>
              <a:rPr lang="es-AR" b="1" dirty="0" err="1">
                <a:effectLst>
                  <a:outerShdw blurRad="38100" dist="38100" dir="2700000" algn="tl">
                    <a:srgbClr val="000000">
                      <a:alpha val="43137"/>
                    </a:srgbClr>
                  </a:outerShdw>
                </a:effectLst>
              </a:rPr>
              <a:t>Ck</a:t>
            </a:r>
            <a:r>
              <a:rPr lang="es-AR" b="1" dirty="0">
                <a:effectLst>
                  <a:outerShdw blurRad="38100" dist="38100" dir="2700000" algn="tl">
                    <a:srgbClr val="000000">
                      <a:alpha val="43137"/>
                    </a:srgbClr>
                  </a:outerShdw>
                </a:effectLst>
              </a:rPr>
              <a:t> Pentium 4 pipeline)</a:t>
            </a:r>
            <a:r>
              <a:rPr lang="es-AR" dirty="0"/>
              <a:t> En esta etapa se realiza  la función de comparar el resultado de la bifurcación verdadera con la predicción de la misma bifurcación. Si la predicción de bifurcación ha resultado equivocada, entonces hay </a:t>
            </a:r>
            <a:r>
              <a:rPr lang="es-AR" dirty="0" err="1"/>
              <a:t>micro-ops</a:t>
            </a:r>
            <a:r>
              <a:rPr lang="es-AR" dirty="0"/>
              <a:t> en varias etapas de procesamiento que deben ser removidas del cauce.</a:t>
            </a:r>
          </a:p>
        </p:txBody>
      </p:sp>
    </p:spTree>
    <p:extLst>
      <p:ext uri="{BB962C8B-B14F-4D97-AF65-F5344CB8AC3E}">
        <p14:creationId xmlns:p14="http://schemas.microsoft.com/office/powerpoint/2010/main" val="3461814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A7380D-6CEE-BE3A-3A38-877B4EECDD1E}"/>
              </a:ext>
            </a:extLst>
          </p:cNvPr>
          <p:cNvSpPr>
            <a:spLocks noGrp="1"/>
          </p:cNvSpPr>
          <p:nvPr>
            <p:ph type="title"/>
          </p:nvPr>
        </p:nvSpPr>
        <p:spPr/>
        <p:txBody>
          <a:bodyPr/>
          <a:lstStyle/>
          <a:p>
            <a:r>
              <a:rPr lang="es-AR" dirty="0">
                <a:effectLst>
                  <a:outerShdw blurRad="38100" dist="38100" dir="2700000" algn="tl">
                    <a:srgbClr val="000000">
                      <a:alpha val="43137"/>
                    </a:srgbClr>
                  </a:outerShdw>
                </a:effectLst>
              </a:rPr>
              <a:t>Pentium 4  Pipeline</a:t>
            </a:r>
            <a:endParaRPr lang="es-AR" dirty="0"/>
          </a:p>
        </p:txBody>
      </p:sp>
      <p:sp>
        <p:nvSpPr>
          <p:cNvPr id="3" name="Marcador de texto 2">
            <a:extLst>
              <a:ext uri="{FF2B5EF4-FFF2-40B4-BE49-F238E27FC236}">
                <a16:creationId xmlns:a16="http://schemas.microsoft.com/office/drawing/2014/main" id="{9A2E212A-1DC1-3056-26B0-51227C11E842}"/>
              </a:ext>
            </a:extLst>
          </p:cNvPr>
          <p:cNvSpPr>
            <a:spLocks noGrp="1"/>
          </p:cNvSpPr>
          <p:nvPr>
            <p:ph type="body" idx="1"/>
          </p:nvPr>
        </p:nvSpPr>
        <p:spPr/>
        <p:txBody>
          <a:bodyPr/>
          <a:lstStyle/>
          <a:p>
            <a:endParaRPr lang="es-AR"/>
          </a:p>
        </p:txBody>
      </p:sp>
      <p:pic>
        <p:nvPicPr>
          <p:cNvPr id="8" name="Marcador de contenido 7">
            <a:extLst>
              <a:ext uri="{FF2B5EF4-FFF2-40B4-BE49-F238E27FC236}">
                <a16:creationId xmlns:a16="http://schemas.microsoft.com/office/drawing/2014/main" id="{37A97767-DA43-D813-39E4-CB092612475F}"/>
              </a:ext>
            </a:extLst>
          </p:cNvPr>
          <p:cNvPicPr>
            <a:picLocks noGrp="1" noChangeAspect="1"/>
          </p:cNvPicPr>
          <p:nvPr>
            <p:ph sz="half" idx="2"/>
          </p:nvPr>
        </p:nvPicPr>
        <p:blipFill>
          <a:blip r:embed="rId2"/>
          <a:stretch>
            <a:fillRect/>
          </a:stretch>
        </p:blipFill>
        <p:spPr>
          <a:xfrm>
            <a:off x="800178" y="2636912"/>
            <a:ext cx="3052450" cy="2520280"/>
          </a:xfrm>
        </p:spPr>
      </p:pic>
      <p:sp>
        <p:nvSpPr>
          <p:cNvPr id="5" name="Marcador de texto 4">
            <a:extLst>
              <a:ext uri="{FF2B5EF4-FFF2-40B4-BE49-F238E27FC236}">
                <a16:creationId xmlns:a16="http://schemas.microsoft.com/office/drawing/2014/main" id="{74256C8C-2C92-EFF5-4D9F-7F07378E70F8}"/>
              </a:ext>
            </a:extLst>
          </p:cNvPr>
          <p:cNvSpPr>
            <a:spLocks noGrp="1"/>
          </p:cNvSpPr>
          <p:nvPr>
            <p:ph type="body" sz="quarter" idx="3"/>
          </p:nvPr>
        </p:nvSpPr>
        <p:spPr/>
        <p:txBody>
          <a:bodyPr/>
          <a:lstStyle/>
          <a:p>
            <a:endParaRPr lang="es-AR"/>
          </a:p>
        </p:txBody>
      </p:sp>
      <p:sp>
        <p:nvSpPr>
          <p:cNvPr id="6" name="Marcador de contenido 5">
            <a:extLst>
              <a:ext uri="{FF2B5EF4-FFF2-40B4-BE49-F238E27FC236}">
                <a16:creationId xmlns:a16="http://schemas.microsoft.com/office/drawing/2014/main" id="{059BFE48-F3C1-F215-6D11-63FF770B5732}"/>
              </a:ext>
            </a:extLst>
          </p:cNvPr>
          <p:cNvSpPr>
            <a:spLocks noGrp="1"/>
          </p:cNvSpPr>
          <p:nvPr>
            <p:ph sz="quarter" idx="4"/>
          </p:nvPr>
        </p:nvSpPr>
        <p:spPr>
          <a:xfrm>
            <a:off x="4241976" y="2514600"/>
            <a:ext cx="3801650" cy="3741738"/>
          </a:xfrm>
        </p:spPr>
        <p:txBody>
          <a:bodyPr/>
          <a:lstStyle/>
          <a:p>
            <a:pPr algn="just"/>
            <a:r>
              <a:rPr lang="es-AR" b="1" dirty="0">
                <a:effectLst>
                  <a:outerShdw blurRad="38100" dist="38100" dir="2700000" algn="tl">
                    <a:srgbClr val="000000">
                      <a:alpha val="43137"/>
                    </a:srgbClr>
                  </a:outerShdw>
                </a:effectLst>
              </a:rPr>
              <a:t>Drive (20 Drive Pentium 4 pipeline) </a:t>
            </a:r>
            <a:r>
              <a:rPr lang="es-AR" dirty="0"/>
              <a:t>En esta etapa se debe proporcionar la dirección de bifurcación adecuada al </a:t>
            </a:r>
            <a:r>
              <a:rPr lang="es-AR" b="1" dirty="0">
                <a:effectLst>
                  <a:outerShdw blurRad="38100" dist="38100" dir="2700000" algn="tl">
                    <a:srgbClr val="000000">
                      <a:alpha val="43137"/>
                    </a:srgbClr>
                  </a:outerShdw>
                </a:effectLst>
              </a:rPr>
              <a:t>BTB (Branch Target Buffer)</a:t>
            </a:r>
            <a:r>
              <a:rPr lang="es-AR" dirty="0"/>
              <a:t>, el cual debe reinicializar el cauce completo para la nueva dirección destino ( </a:t>
            </a:r>
            <a:r>
              <a:rPr lang="es-AR" b="1" dirty="0"/>
              <a:t>solo si la predicción de bifurcación fue incorrecta</a:t>
            </a:r>
            <a:r>
              <a:rPr lang="es-AR" dirty="0"/>
              <a:t>).</a:t>
            </a:r>
          </a:p>
        </p:txBody>
      </p:sp>
    </p:spTree>
    <p:extLst>
      <p:ext uri="{BB962C8B-B14F-4D97-AF65-F5344CB8AC3E}">
        <p14:creationId xmlns:p14="http://schemas.microsoft.com/office/powerpoint/2010/main" val="1570118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4977F-0F9A-0B2C-6D3C-FB3F75750B5D}"/>
              </a:ext>
            </a:extLst>
          </p:cNvPr>
          <p:cNvSpPr>
            <a:spLocks noGrp="1"/>
          </p:cNvSpPr>
          <p:nvPr>
            <p:ph type="title"/>
          </p:nvPr>
        </p:nvSpPr>
        <p:spPr>
          <a:xfrm>
            <a:off x="1331640" y="452718"/>
            <a:ext cx="6208450" cy="873046"/>
          </a:xfrm>
        </p:spPr>
        <p:txBody>
          <a:bodyPr/>
          <a:lstStyle/>
          <a:p>
            <a:r>
              <a:rPr lang="es-AR" dirty="0"/>
              <a:t>Arquitectura ARM</a:t>
            </a:r>
          </a:p>
        </p:txBody>
      </p:sp>
      <p:pic>
        <p:nvPicPr>
          <p:cNvPr id="6" name="Marcador de contenido 5">
            <a:extLst>
              <a:ext uri="{FF2B5EF4-FFF2-40B4-BE49-F238E27FC236}">
                <a16:creationId xmlns:a16="http://schemas.microsoft.com/office/drawing/2014/main" id="{C1488B23-81DC-29CB-25F1-9C4F63658D8B}"/>
              </a:ext>
            </a:extLst>
          </p:cNvPr>
          <p:cNvPicPr>
            <a:picLocks noGrp="1" noChangeAspect="1"/>
          </p:cNvPicPr>
          <p:nvPr>
            <p:ph sz="half" idx="1"/>
          </p:nvPr>
        </p:nvPicPr>
        <p:blipFill>
          <a:blip r:embed="rId2"/>
          <a:stretch>
            <a:fillRect/>
          </a:stretch>
        </p:blipFill>
        <p:spPr>
          <a:xfrm>
            <a:off x="0" y="1621397"/>
            <a:ext cx="3707904" cy="3615205"/>
          </a:xfrm>
        </p:spPr>
      </p:pic>
      <p:sp>
        <p:nvSpPr>
          <p:cNvPr id="4" name="Marcador de contenido 3">
            <a:extLst>
              <a:ext uri="{FF2B5EF4-FFF2-40B4-BE49-F238E27FC236}">
                <a16:creationId xmlns:a16="http://schemas.microsoft.com/office/drawing/2014/main" id="{F222D895-5775-6671-708B-61CAFFD43DCE}"/>
              </a:ext>
            </a:extLst>
          </p:cNvPr>
          <p:cNvSpPr>
            <a:spLocks noGrp="1"/>
          </p:cNvSpPr>
          <p:nvPr>
            <p:ph sz="half" idx="2"/>
          </p:nvPr>
        </p:nvSpPr>
        <p:spPr>
          <a:xfrm>
            <a:off x="3707904" y="1259346"/>
            <a:ext cx="4680519" cy="4996993"/>
          </a:xfrm>
        </p:spPr>
        <p:txBody>
          <a:bodyPr>
            <a:normAutofit fontScale="85000" lnSpcReduction="10000"/>
          </a:bodyPr>
          <a:lstStyle/>
          <a:p>
            <a:pPr>
              <a:lnSpc>
                <a:spcPct val="115000"/>
              </a:lnSpc>
              <a:spcAft>
                <a:spcPts val="800"/>
              </a:spcAft>
            </a:pPr>
            <a:r>
              <a:rPr lang="es-AR" sz="1800" b="1" kern="0" dirty="0" err="1">
                <a:solidFill>
                  <a:srgbClr val="92D050"/>
                </a:solidFill>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A</a:t>
            </a:r>
            <a:r>
              <a:rPr lang="es-AR" sz="1800" kern="0" dirty="0" err="1">
                <a:effectLst/>
                <a:latin typeface="Arial" panose="020B0604020202020204" pitchFamily="34" charset="0"/>
                <a:ea typeface="Aptos" panose="020B0004020202020204" pitchFamily="34" charset="0"/>
                <a:cs typeface="Times New Roman" panose="02020603050405020304" pitchFamily="18" charset="0"/>
              </a:rPr>
              <a:t>dvanced</a:t>
            </a:r>
            <a:r>
              <a:rPr lang="es-AR" sz="1800" kern="0" dirty="0">
                <a:effectLst/>
                <a:latin typeface="Arial" panose="020B0604020202020204" pitchFamily="34" charset="0"/>
                <a:ea typeface="Aptos" panose="020B0004020202020204" pitchFamily="34" charset="0"/>
                <a:cs typeface="Times New Roman" panose="02020603050405020304" pitchFamily="18" charset="0"/>
              </a:rPr>
              <a:t> </a:t>
            </a:r>
            <a:r>
              <a:rPr lang="es-AR" sz="1800" b="1" kern="0" dirty="0">
                <a:solidFill>
                  <a:srgbClr val="92D050"/>
                </a:solidFill>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R</a:t>
            </a:r>
            <a:r>
              <a:rPr lang="es-AR" sz="1800" kern="0" dirty="0">
                <a:effectLst/>
                <a:latin typeface="Arial" panose="020B0604020202020204" pitchFamily="34" charset="0"/>
                <a:ea typeface="Aptos" panose="020B0004020202020204" pitchFamily="34" charset="0"/>
                <a:cs typeface="Times New Roman" panose="02020603050405020304" pitchFamily="18" charset="0"/>
              </a:rPr>
              <a:t>ISC </a:t>
            </a:r>
            <a:r>
              <a:rPr lang="es-AR" sz="1800" b="1" kern="0" dirty="0">
                <a:solidFill>
                  <a:srgbClr val="92D050"/>
                </a:solidFill>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M</a:t>
            </a:r>
            <a:r>
              <a:rPr lang="es-AR" sz="1800" kern="0" dirty="0">
                <a:effectLst/>
                <a:latin typeface="Arial" panose="020B0604020202020204" pitchFamily="34" charset="0"/>
                <a:ea typeface="Aptos" panose="020B0004020202020204" pitchFamily="34" charset="0"/>
                <a:cs typeface="Times New Roman" panose="02020603050405020304" pitchFamily="18" charset="0"/>
              </a:rPr>
              <a:t>achines Ltd. (</a:t>
            </a:r>
            <a:r>
              <a:rPr lang="es-AR" sz="1800"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ARM</a:t>
            </a:r>
            <a:r>
              <a:rPr lang="es-AR" sz="1800" kern="0" dirty="0">
                <a:effectLst/>
                <a:latin typeface="Arial" panose="020B0604020202020204" pitchFamily="34" charset="0"/>
                <a:ea typeface="Aptos" panose="020B0004020202020204" pitchFamily="34" charset="0"/>
                <a:cs typeface="Times New Roman" panose="02020603050405020304" pitchFamily="18" charset="0"/>
              </a:rPr>
              <a:t>)</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AR" sz="1800" kern="0" dirty="0">
                <a:effectLst/>
                <a:latin typeface="Arial" panose="020B0604020202020204" pitchFamily="34" charset="0"/>
                <a:ea typeface="Aptos" panose="020B0004020202020204" pitchFamily="34" charset="0"/>
                <a:cs typeface="Times New Roman" panose="02020603050405020304" pitchFamily="18" charset="0"/>
              </a:rPr>
              <a:t>Compañía inglesa Dedicada al desarrollo de procesadores </a:t>
            </a:r>
            <a:r>
              <a:rPr lang="es-AR" sz="1800"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RISC</a:t>
            </a:r>
            <a:r>
              <a:rPr lang="es-AR" sz="1800" kern="0" dirty="0">
                <a:effectLst/>
                <a:latin typeface="Arial" panose="020B0604020202020204" pitchFamily="34" charset="0"/>
                <a:ea typeface="Aptos" panose="020B0004020202020204" pitchFamily="34" charset="0"/>
                <a:cs typeface="Times New Roman" panose="02020603050405020304" pitchFamily="18" charset="0"/>
              </a:rPr>
              <a:t> </a:t>
            </a:r>
            <a:r>
              <a:rPr lang="es-AR" sz="1800" kern="0" dirty="0">
                <a:effectLst/>
                <a:latin typeface="Arial" panose="020B0604020202020204" pitchFamily="34" charset="0"/>
                <a:ea typeface="Aptos" panose="020B0004020202020204" pitchFamily="34" charset="0"/>
              </a:rPr>
              <a:t>(</a:t>
            </a:r>
            <a:r>
              <a:rPr lang="es-AR" sz="1800" b="1" kern="0" dirty="0" err="1">
                <a:solidFill>
                  <a:srgbClr val="92D050"/>
                </a:solidFill>
                <a:effectLst>
                  <a:outerShdw blurRad="38100" dist="38100" dir="2700000" algn="tl">
                    <a:srgbClr val="000000">
                      <a:alpha val="43137"/>
                    </a:srgbClr>
                  </a:outerShdw>
                </a:effectLst>
                <a:latin typeface="Arial" panose="020B0604020202020204" pitchFamily="34" charset="0"/>
                <a:ea typeface="Aptos" panose="020B0004020202020204" pitchFamily="34" charset="0"/>
              </a:rPr>
              <a:t>R</a:t>
            </a:r>
            <a:r>
              <a:rPr lang="es-AR" sz="1800" kern="0" dirty="0" err="1">
                <a:effectLst/>
                <a:latin typeface="Arial" panose="020B0604020202020204" pitchFamily="34" charset="0"/>
                <a:ea typeface="Aptos" panose="020B0004020202020204" pitchFamily="34" charset="0"/>
              </a:rPr>
              <a:t>educed</a:t>
            </a:r>
            <a:r>
              <a:rPr lang="es-AR" sz="1800" kern="0" dirty="0">
                <a:effectLst/>
                <a:latin typeface="Arial" panose="020B0604020202020204" pitchFamily="34" charset="0"/>
                <a:ea typeface="Aptos" panose="020B0004020202020204" pitchFamily="34" charset="0"/>
              </a:rPr>
              <a:t> </a:t>
            </a:r>
            <a:r>
              <a:rPr lang="es-AR" sz="1800" b="1" kern="0" dirty="0" err="1">
                <a:solidFill>
                  <a:srgbClr val="92D050"/>
                </a:solidFill>
                <a:effectLst>
                  <a:outerShdw blurRad="38100" dist="38100" dir="2700000" algn="tl">
                    <a:srgbClr val="000000">
                      <a:alpha val="43137"/>
                    </a:srgbClr>
                  </a:outerShdw>
                </a:effectLst>
                <a:latin typeface="Arial" panose="020B0604020202020204" pitchFamily="34" charset="0"/>
                <a:ea typeface="Aptos" panose="020B0004020202020204" pitchFamily="34" charset="0"/>
              </a:rPr>
              <a:t>I</a:t>
            </a:r>
            <a:r>
              <a:rPr lang="es-AR" sz="1800" kern="0" dirty="0" err="1">
                <a:effectLst/>
                <a:latin typeface="Arial" panose="020B0604020202020204" pitchFamily="34" charset="0"/>
                <a:ea typeface="Aptos" panose="020B0004020202020204" pitchFamily="34" charset="0"/>
              </a:rPr>
              <a:t>nstruction</a:t>
            </a:r>
            <a:r>
              <a:rPr lang="es-AR" sz="1800" kern="0" dirty="0">
                <a:effectLst/>
                <a:latin typeface="Arial" panose="020B0604020202020204" pitchFamily="34" charset="0"/>
                <a:ea typeface="Aptos" panose="020B0004020202020204" pitchFamily="34" charset="0"/>
              </a:rPr>
              <a:t> </a:t>
            </a:r>
            <a:r>
              <a:rPr lang="es-AR" sz="1800" b="1" kern="0" dirty="0">
                <a:solidFill>
                  <a:srgbClr val="92D050"/>
                </a:solidFill>
                <a:effectLst>
                  <a:outerShdw blurRad="38100" dist="38100" dir="2700000" algn="tl">
                    <a:srgbClr val="000000">
                      <a:alpha val="43137"/>
                    </a:srgbClr>
                  </a:outerShdw>
                </a:effectLst>
                <a:latin typeface="Arial" panose="020B0604020202020204" pitchFamily="34" charset="0"/>
                <a:ea typeface="Aptos" panose="020B0004020202020204" pitchFamily="34" charset="0"/>
              </a:rPr>
              <a:t>S</a:t>
            </a:r>
            <a:r>
              <a:rPr lang="es-AR" sz="1800" kern="0" dirty="0">
                <a:effectLst/>
                <a:latin typeface="Arial" panose="020B0604020202020204" pitchFamily="34" charset="0"/>
                <a:ea typeface="Aptos" panose="020B0004020202020204" pitchFamily="34" charset="0"/>
              </a:rPr>
              <a:t>et </a:t>
            </a:r>
            <a:r>
              <a:rPr lang="es-AR" sz="1800" b="1" kern="0" dirty="0" err="1">
                <a:solidFill>
                  <a:srgbClr val="92D050"/>
                </a:solidFill>
                <a:effectLst>
                  <a:outerShdw blurRad="38100" dist="38100" dir="2700000" algn="tl">
                    <a:srgbClr val="000000">
                      <a:alpha val="43137"/>
                    </a:srgbClr>
                  </a:outerShdw>
                </a:effectLst>
                <a:latin typeface="Arial" panose="020B0604020202020204" pitchFamily="34" charset="0"/>
                <a:ea typeface="Aptos" panose="020B0004020202020204" pitchFamily="34" charset="0"/>
              </a:rPr>
              <a:t>C</a:t>
            </a:r>
            <a:r>
              <a:rPr lang="es-AR" sz="1800" kern="0" dirty="0" err="1">
                <a:effectLst/>
                <a:latin typeface="Arial" panose="020B0604020202020204" pitchFamily="34" charset="0"/>
                <a:ea typeface="Aptos" panose="020B0004020202020204" pitchFamily="34" charset="0"/>
              </a:rPr>
              <a:t>omputers</a:t>
            </a:r>
            <a:r>
              <a:rPr lang="es-AR" sz="1800" kern="0" dirty="0">
                <a:effectLst/>
                <a:latin typeface="Arial" panose="020B0604020202020204" pitchFamily="34" charset="0"/>
                <a:ea typeface="Aptos" panose="020B0004020202020204" pitchFamily="34" charset="0"/>
              </a:rPr>
              <a:t>)</a:t>
            </a:r>
            <a:r>
              <a:rPr lang="es-AR" sz="1800" kern="0" dirty="0">
                <a:effectLst/>
                <a:latin typeface="Arial" panose="020B0604020202020204" pitchFamily="34" charset="0"/>
                <a:ea typeface="Aptos" panose="020B0004020202020204" pitchFamily="34" charset="0"/>
                <a:cs typeface="Times New Roman" panose="02020603050405020304" pitchFamily="18" charset="0"/>
              </a:rPr>
              <a:t>, software y tecnologías relacionadas, sistemas embebidos, fundada en 1990 por Apple </a:t>
            </a:r>
            <a:r>
              <a:rPr lang="es-AR" sz="1800" kern="0" dirty="0" err="1">
                <a:effectLst/>
                <a:latin typeface="Arial" panose="020B0604020202020204" pitchFamily="34" charset="0"/>
                <a:ea typeface="Aptos" panose="020B0004020202020204" pitchFamily="34" charset="0"/>
                <a:cs typeface="Times New Roman" panose="02020603050405020304" pitchFamily="18" charset="0"/>
              </a:rPr>
              <a:t>Computer</a:t>
            </a:r>
            <a:r>
              <a:rPr lang="es-AR" sz="1800" kern="0" dirty="0">
                <a:effectLst/>
                <a:latin typeface="Arial" panose="020B0604020202020204" pitchFamily="34" charset="0"/>
                <a:ea typeface="Aptos" panose="020B0004020202020204" pitchFamily="34" charset="0"/>
                <a:cs typeface="Times New Roman" panose="02020603050405020304" pitchFamily="18" charset="0"/>
              </a:rPr>
              <a:t>, </a:t>
            </a:r>
            <a:r>
              <a:rPr lang="es-AR" sz="1800" kern="0" dirty="0" err="1">
                <a:effectLst/>
                <a:latin typeface="Arial" panose="020B0604020202020204" pitchFamily="34" charset="0"/>
                <a:ea typeface="Aptos" panose="020B0004020202020204" pitchFamily="34" charset="0"/>
                <a:cs typeface="Times New Roman" panose="02020603050405020304" pitchFamily="18" charset="0"/>
              </a:rPr>
              <a:t>Acorn</a:t>
            </a:r>
            <a:r>
              <a:rPr lang="es-AR" sz="1800" kern="0" dirty="0">
                <a:effectLst/>
                <a:latin typeface="Arial" panose="020B0604020202020204" pitchFamily="34" charset="0"/>
                <a:ea typeface="Aptos" panose="020B0004020202020204" pitchFamily="34" charset="0"/>
                <a:cs typeface="Times New Roman" panose="02020603050405020304" pitchFamily="18" charset="0"/>
              </a:rPr>
              <a:t> </a:t>
            </a:r>
            <a:r>
              <a:rPr lang="es-AR" sz="1800" kern="0" dirty="0" err="1">
                <a:effectLst/>
                <a:latin typeface="Arial" panose="020B0604020202020204" pitchFamily="34" charset="0"/>
                <a:ea typeface="Aptos" panose="020B0004020202020204" pitchFamily="34" charset="0"/>
                <a:cs typeface="Times New Roman" panose="02020603050405020304" pitchFamily="18" charset="0"/>
              </a:rPr>
              <a:t>Computer</a:t>
            </a:r>
            <a:r>
              <a:rPr lang="es-AR" sz="1800" kern="0" dirty="0">
                <a:effectLst/>
                <a:latin typeface="Arial" panose="020B0604020202020204" pitchFamily="34" charset="0"/>
                <a:ea typeface="Aptos" panose="020B0004020202020204" pitchFamily="34" charset="0"/>
                <a:cs typeface="Times New Roman" panose="02020603050405020304" pitchFamily="18" charset="0"/>
              </a:rPr>
              <a:t> </a:t>
            </a:r>
            <a:r>
              <a:rPr lang="es-AR" sz="1800" kern="0" dirty="0" err="1">
                <a:effectLst/>
                <a:latin typeface="Arial" panose="020B0604020202020204" pitchFamily="34" charset="0"/>
                <a:ea typeface="Aptos" panose="020B0004020202020204" pitchFamily="34" charset="0"/>
                <a:cs typeface="Times New Roman" panose="02020603050405020304" pitchFamily="18" charset="0"/>
              </a:rPr>
              <a:t>Group</a:t>
            </a:r>
            <a:r>
              <a:rPr lang="es-AR" sz="1800" kern="0" dirty="0">
                <a:effectLst/>
                <a:latin typeface="Arial" panose="020B0604020202020204" pitchFamily="34" charset="0"/>
                <a:ea typeface="Aptos" panose="020B0004020202020204" pitchFamily="34" charset="0"/>
                <a:cs typeface="Times New Roman" panose="02020603050405020304" pitchFamily="18" charset="0"/>
              </a:rPr>
              <a:t> y VLSI </a:t>
            </a:r>
            <a:r>
              <a:rPr lang="es-AR" sz="1800" kern="0" dirty="0" err="1">
                <a:effectLst/>
                <a:latin typeface="Arial" panose="020B0604020202020204" pitchFamily="34" charset="0"/>
                <a:ea typeface="Aptos" panose="020B0004020202020204" pitchFamily="34" charset="0"/>
                <a:cs typeface="Times New Roman" panose="02020603050405020304" pitchFamily="18" charset="0"/>
              </a:rPr>
              <a:t>Technology</a:t>
            </a:r>
            <a:r>
              <a:rPr lang="es-AR" sz="1800" kern="0" dirty="0">
                <a:effectLst/>
                <a:latin typeface="Arial" panose="020B0604020202020204" pitchFamily="34" charset="0"/>
                <a:ea typeface="Aptos" panose="020B0004020202020204" pitchFamily="34" charset="0"/>
                <a:cs typeface="Times New Roman" panose="02020603050405020304" pitchFamily="18" charset="0"/>
              </a:rPr>
              <a:t>.</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AR" sz="1800" kern="0" dirty="0">
                <a:effectLst/>
                <a:latin typeface="Arial" panose="020B0604020202020204" pitchFamily="34" charset="0"/>
                <a:ea typeface="Aptos" panose="020B0004020202020204" pitchFamily="34" charset="0"/>
                <a:cs typeface="Times New Roman" panose="02020603050405020304" pitchFamily="18" charset="0"/>
              </a:rPr>
              <a:t>Cubre aproximadamente el 75 % del mercado mundial en microcontroladores </a:t>
            </a:r>
            <a:r>
              <a:rPr lang="es-AR" sz="1800"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RISC</a:t>
            </a:r>
            <a:r>
              <a:rPr lang="es-AR" sz="1800" kern="0" dirty="0">
                <a:effectLst/>
                <a:latin typeface="Arial" panose="020B0604020202020204" pitchFamily="34" charset="0"/>
                <a:ea typeface="Aptos" panose="020B0004020202020204" pitchFamily="34" charset="0"/>
                <a:cs typeface="Times New Roman" panose="02020603050405020304" pitchFamily="18" charset="0"/>
              </a:rPr>
              <a:t>.</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s-AR" sz="1800" kern="0" dirty="0">
                <a:effectLst/>
                <a:latin typeface="Arial" panose="020B0604020202020204" pitchFamily="34" charset="0"/>
                <a:ea typeface="Aptos" panose="020B0004020202020204" pitchFamily="34" charset="0"/>
              </a:rPr>
              <a:t>En la actualidad, ARM </a:t>
            </a:r>
            <a:r>
              <a:rPr lang="es-AR" sz="1800" kern="0" dirty="0" err="1">
                <a:effectLst/>
                <a:latin typeface="Arial" panose="020B0604020202020204" pitchFamily="34" charset="0"/>
                <a:ea typeface="Aptos" panose="020B0004020202020204" pitchFamily="34" charset="0"/>
              </a:rPr>
              <a:t>Ltd</a:t>
            </a:r>
            <a:r>
              <a:rPr lang="es-AR" sz="1800" kern="0" dirty="0">
                <a:effectLst/>
                <a:latin typeface="Arial" panose="020B0604020202020204" pitchFamily="34" charset="0"/>
                <a:ea typeface="Aptos" panose="020B0004020202020204" pitchFamily="34" charset="0"/>
              </a:rPr>
              <a:t> no produce sus procesadores, solo los diseña y licencia sus diseños a </a:t>
            </a:r>
            <a:r>
              <a:rPr lang="es-AR" sz="1800" kern="0" dirty="0">
                <a:latin typeface="Arial" panose="020B0604020202020204" pitchFamily="34" charset="0"/>
                <a:ea typeface="Aptos" panose="020B0004020202020204" pitchFamily="34" charset="0"/>
              </a:rPr>
              <a:t>distintos </a:t>
            </a:r>
            <a:r>
              <a:rPr lang="es-AR" sz="1800" kern="0" dirty="0">
                <a:effectLst/>
                <a:latin typeface="Arial" panose="020B0604020202020204" pitchFamily="34" charset="0"/>
                <a:ea typeface="Aptos" panose="020B0004020202020204" pitchFamily="34" charset="0"/>
              </a:rPr>
              <a:t>fabricantes (cerca de 200, algunos se muestran en la figura). Estos fabricantes integran al procesador como un componente embebido en uno o más de sus productos </a:t>
            </a:r>
            <a:r>
              <a:rPr lang="es-AR" sz="1800" b="1" kern="0" dirty="0" err="1">
                <a:effectLst>
                  <a:outerShdw blurRad="38100" dist="38100" dir="2700000" algn="tl">
                    <a:srgbClr val="000000">
                      <a:alpha val="43137"/>
                    </a:srgbClr>
                  </a:outerShdw>
                </a:effectLst>
                <a:latin typeface="Arial" panose="020B0604020202020204" pitchFamily="34" charset="0"/>
                <a:ea typeface="Aptos" panose="020B0004020202020204" pitchFamily="34" charset="0"/>
              </a:rPr>
              <a:t>SoC</a:t>
            </a:r>
            <a:r>
              <a:rPr lang="es-AR" sz="1800" kern="0" dirty="0">
                <a:effectLst/>
                <a:latin typeface="Arial" panose="020B0604020202020204" pitchFamily="34" charset="0"/>
                <a:ea typeface="Aptos" panose="020B0004020202020204" pitchFamily="34" charset="0"/>
              </a:rPr>
              <a:t> (</a:t>
            </a:r>
            <a:r>
              <a:rPr lang="es-AR" sz="1800" b="1" kern="0" dirty="0" err="1">
                <a:effectLst>
                  <a:outerShdw blurRad="38100" dist="38100" dir="2700000" algn="tl">
                    <a:srgbClr val="000000">
                      <a:alpha val="43137"/>
                    </a:srgbClr>
                  </a:outerShdw>
                </a:effectLst>
                <a:latin typeface="Arial" panose="020B0604020202020204" pitchFamily="34" charset="0"/>
                <a:ea typeface="Aptos" panose="020B0004020202020204" pitchFamily="34" charset="0"/>
              </a:rPr>
              <a:t>System</a:t>
            </a:r>
            <a:r>
              <a:rPr lang="es-AR" sz="1800"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rPr>
              <a:t>-</a:t>
            </a:r>
            <a:r>
              <a:rPr lang="es-AR" sz="1800" b="1" kern="0" dirty="0" err="1">
                <a:effectLst>
                  <a:outerShdw blurRad="38100" dist="38100" dir="2700000" algn="tl">
                    <a:srgbClr val="000000">
                      <a:alpha val="43137"/>
                    </a:srgbClr>
                  </a:outerShdw>
                </a:effectLst>
                <a:latin typeface="Arial" panose="020B0604020202020204" pitchFamily="34" charset="0"/>
                <a:ea typeface="Aptos" panose="020B0004020202020204" pitchFamily="34" charset="0"/>
              </a:rPr>
              <a:t>on</a:t>
            </a:r>
            <a:r>
              <a:rPr lang="es-AR" sz="1800"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rPr>
              <a:t>-Chip</a:t>
            </a:r>
            <a:r>
              <a:rPr lang="es-AR" sz="1800" kern="0" dirty="0">
                <a:effectLst/>
                <a:latin typeface="Arial" panose="020B0604020202020204" pitchFamily="34" charset="0"/>
                <a:ea typeface="Aptos" panose="020B0004020202020204" pitchFamily="34" charset="0"/>
              </a:rPr>
              <a:t>).</a:t>
            </a:r>
            <a:endParaRPr lang="es-AR" dirty="0"/>
          </a:p>
          <a:p>
            <a:endParaRPr lang="es-AR" dirty="0"/>
          </a:p>
        </p:txBody>
      </p:sp>
    </p:spTree>
    <p:extLst>
      <p:ext uri="{BB962C8B-B14F-4D97-AF65-F5344CB8AC3E}">
        <p14:creationId xmlns:p14="http://schemas.microsoft.com/office/powerpoint/2010/main" val="2110425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360476-292A-CA02-DC0B-786155D6354E}"/>
              </a:ext>
            </a:extLst>
          </p:cNvPr>
          <p:cNvSpPr>
            <a:spLocks noGrp="1"/>
          </p:cNvSpPr>
          <p:nvPr>
            <p:ph type="title"/>
          </p:nvPr>
        </p:nvSpPr>
        <p:spPr>
          <a:xfrm>
            <a:off x="323528" y="620688"/>
            <a:ext cx="7884368" cy="600018"/>
          </a:xfrm>
        </p:spPr>
        <p:txBody>
          <a:bodyPr/>
          <a:lstStyle/>
          <a:p>
            <a:r>
              <a:rPr lang="es-AR" sz="3200" dirty="0"/>
              <a:t>Evolución Familia Procesadores ARM</a:t>
            </a:r>
          </a:p>
        </p:txBody>
      </p:sp>
      <p:pic>
        <p:nvPicPr>
          <p:cNvPr id="4" name="Marcador de contenido 3">
            <a:extLst>
              <a:ext uri="{FF2B5EF4-FFF2-40B4-BE49-F238E27FC236}">
                <a16:creationId xmlns:a16="http://schemas.microsoft.com/office/drawing/2014/main" id="{26E4A5BA-A8B9-3668-9D9F-738998F61C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5860" y="1383563"/>
            <a:ext cx="7092280" cy="4819113"/>
          </a:xfrm>
          <a:prstGeom prst="rect">
            <a:avLst/>
          </a:prstGeom>
          <a:noFill/>
          <a:ln>
            <a:noFill/>
          </a:ln>
        </p:spPr>
      </p:pic>
    </p:spTree>
    <p:extLst>
      <p:ext uri="{BB962C8B-B14F-4D97-AF65-F5344CB8AC3E}">
        <p14:creationId xmlns:p14="http://schemas.microsoft.com/office/powerpoint/2010/main" val="2686232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3955D0-4877-DB16-33AE-730A494CAE0C}"/>
              </a:ext>
            </a:extLst>
          </p:cNvPr>
          <p:cNvSpPr>
            <a:spLocks noGrp="1"/>
          </p:cNvSpPr>
          <p:nvPr>
            <p:ph type="title"/>
          </p:nvPr>
        </p:nvSpPr>
        <p:spPr>
          <a:xfrm>
            <a:off x="484710" y="452718"/>
            <a:ext cx="7055380" cy="1032066"/>
          </a:xfrm>
        </p:spPr>
        <p:txBody>
          <a:bodyPr/>
          <a:lstStyle/>
          <a:p>
            <a:r>
              <a:rPr lang="es-AR" dirty="0"/>
              <a:t>Procesadores ARM </a:t>
            </a:r>
            <a:r>
              <a:rPr lang="es-AR" dirty="0" err="1"/>
              <a:t>Cortex</a:t>
            </a:r>
            <a:endParaRPr lang="es-AR" dirty="0"/>
          </a:p>
        </p:txBody>
      </p:sp>
      <p:sp>
        <p:nvSpPr>
          <p:cNvPr id="3" name="Marcador de contenido 2">
            <a:extLst>
              <a:ext uri="{FF2B5EF4-FFF2-40B4-BE49-F238E27FC236}">
                <a16:creationId xmlns:a16="http://schemas.microsoft.com/office/drawing/2014/main" id="{198F6527-9AD3-A3AB-C9B7-5DA5B7C5B861}"/>
              </a:ext>
            </a:extLst>
          </p:cNvPr>
          <p:cNvSpPr>
            <a:spLocks noGrp="1"/>
          </p:cNvSpPr>
          <p:nvPr>
            <p:ph idx="1"/>
          </p:nvPr>
        </p:nvSpPr>
        <p:spPr>
          <a:xfrm>
            <a:off x="484710" y="1649671"/>
            <a:ext cx="7704740" cy="4744104"/>
          </a:xfrm>
        </p:spPr>
        <p:txBody>
          <a:bodyPr>
            <a:normAutofit fontScale="25000" lnSpcReduction="20000"/>
          </a:bodyPr>
          <a:lstStyle/>
          <a:p>
            <a:pPr>
              <a:lnSpc>
                <a:spcPct val="120000"/>
              </a:lnSpc>
              <a:spcBef>
                <a:spcPts val="0"/>
              </a:spcBef>
              <a:buFont typeface="Wingdings" panose="05000000000000000000" pitchFamily="2" charset="2"/>
              <a:buChar char="v"/>
            </a:pPr>
            <a:r>
              <a:rPr lang="es-AR" sz="7200" b="1" kern="0" dirty="0" err="1">
                <a:effectLst/>
                <a:latin typeface="+mn-lt"/>
                <a:ea typeface="Aptos" panose="020B0004020202020204" pitchFamily="34" charset="0"/>
                <a:cs typeface="Times New Roman" panose="02020603050405020304" pitchFamily="18" charset="0"/>
              </a:rPr>
              <a:t>Cortex</a:t>
            </a:r>
            <a:r>
              <a:rPr lang="es-AR" sz="7200" b="1" kern="0" dirty="0">
                <a:effectLst/>
                <a:latin typeface="+mn-lt"/>
                <a:ea typeface="Aptos" panose="020B0004020202020204" pitchFamily="34" charset="0"/>
                <a:cs typeface="Times New Roman" panose="02020603050405020304" pitchFamily="18" charset="0"/>
              </a:rPr>
              <a:t>-A series (</a:t>
            </a:r>
            <a:r>
              <a:rPr lang="es-AR" sz="7200" b="1" kern="0" dirty="0" err="1">
                <a:effectLst/>
                <a:latin typeface="+mn-lt"/>
                <a:ea typeface="Aptos" panose="020B0004020202020204" pitchFamily="34" charset="0"/>
                <a:cs typeface="Times New Roman" panose="02020603050405020304" pitchFamily="18" charset="0"/>
              </a:rPr>
              <a:t>Application</a:t>
            </a:r>
            <a:r>
              <a:rPr lang="es-AR" sz="7200" b="1" kern="0" dirty="0">
                <a:effectLst/>
                <a:latin typeface="+mn-lt"/>
                <a:ea typeface="Aptos" panose="020B0004020202020204" pitchFamily="34" charset="0"/>
                <a:cs typeface="Times New Roman" panose="02020603050405020304" pitchFamily="18" charset="0"/>
              </a:rPr>
              <a:t>)</a:t>
            </a:r>
            <a:endParaRPr lang="es-AR" sz="7200" kern="100" dirty="0">
              <a:effectLst/>
              <a:latin typeface="+mn-lt"/>
              <a:ea typeface="Aptos" panose="020B0004020202020204" pitchFamily="34" charset="0"/>
              <a:cs typeface="Times New Roman" panose="02020603050405020304" pitchFamily="18" charset="0"/>
            </a:endParaRPr>
          </a:p>
          <a:p>
            <a:pPr lvl="1">
              <a:lnSpc>
                <a:spcPct val="120000"/>
              </a:lnSpc>
              <a:spcBef>
                <a:spcPts val="0"/>
              </a:spcBef>
            </a:pPr>
            <a:r>
              <a:rPr lang="es-AR" sz="7200" kern="0" dirty="0">
                <a:effectLst/>
                <a:latin typeface="+mn-lt"/>
                <a:ea typeface="Aptos" panose="020B0004020202020204" pitchFamily="34" charset="0"/>
                <a:cs typeface="Times New Roman" panose="02020603050405020304" pitchFamily="18" charset="0"/>
              </a:rPr>
              <a:t>Procesadores de </a:t>
            </a:r>
            <a:r>
              <a:rPr lang="es-AR" sz="7200" b="1" kern="0" dirty="0">
                <a:effectLst/>
                <a:latin typeface="+mn-lt"/>
                <a:ea typeface="Aptos" panose="020B0004020202020204" pitchFamily="34" charset="0"/>
                <a:cs typeface="Times New Roman" panose="02020603050405020304" pitchFamily="18" charset="0"/>
              </a:rPr>
              <a:t>altas prestaciones</a:t>
            </a:r>
            <a:r>
              <a:rPr lang="es-AR" sz="7200" kern="0" dirty="0">
                <a:effectLst/>
                <a:latin typeface="+mn-lt"/>
                <a:ea typeface="Aptos" panose="020B0004020202020204" pitchFamily="34" charset="0"/>
                <a:cs typeface="Times New Roman" panose="02020603050405020304" pitchFamily="18" charset="0"/>
              </a:rPr>
              <a:t>, capaces de ejecutar un Sistema Operativo completo como por ejemplo Linux</a:t>
            </a:r>
            <a:endParaRPr lang="es-AR" sz="7200" kern="100" dirty="0">
              <a:effectLst/>
              <a:latin typeface="+mn-lt"/>
              <a:ea typeface="Aptos" panose="020B0004020202020204" pitchFamily="34" charset="0"/>
              <a:cs typeface="Times New Roman" panose="02020603050405020304" pitchFamily="18" charset="0"/>
            </a:endParaRPr>
          </a:p>
          <a:p>
            <a:pPr lvl="1">
              <a:lnSpc>
                <a:spcPct val="120000"/>
              </a:lnSpc>
              <a:spcBef>
                <a:spcPts val="0"/>
              </a:spcBef>
            </a:pPr>
            <a:r>
              <a:rPr lang="es-AR" sz="7200" kern="0" dirty="0">
                <a:effectLst/>
                <a:latin typeface="+mn-lt"/>
                <a:ea typeface="Aptos" panose="020B0004020202020204" pitchFamily="34" charset="0"/>
                <a:cs typeface="Times New Roman" panose="02020603050405020304" pitchFamily="18" charset="0"/>
              </a:rPr>
              <a:t>Entre sus aplicaciones están: smartphones, TV, libros digitales, etc.</a:t>
            </a:r>
            <a:endParaRPr lang="es-AR" sz="7200" kern="100" dirty="0">
              <a:effectLst/>
              <a:latin typeface="+mn-lt"/>
              <a:ea typeface="Aptos" panose="020B0004020202020204" pitchFamily="34" charset="0"/>
              <a:cs typeface="Times New Roman" panose="02020603050405020304" pitchFamily="18" charset="0"/>
            </a:endParaRPr>
          </a:p>
          <a:p>
            <a:pPr>
              <a:lnSpc>
                <a:spcPct val="120000"/>
              </a:lnSpc>
              <a:spcBef>
                <a:spcPts val="0"/>
              </a:spcBef>
              <a:buFont typeface="Wingdings" panose="05000000000000000000" pitchFamily="2" charset="2"/>
              <a:buChar char="v"/>
            </a:pPr>
            <a:r>
              <a:rPr lang="es-AR" sz="7200" b="1" kern="0" dirty="0" err="1">
                <a:effectLst/>
                <a:latin typeface="+mn-lt"/>
                <a:ea typeface="Aptos" panose="020B0004020202020204" pitchFamily="34" charset="0"/>
                <a:cs typeface="Times New Roman" panose="02020603050405020304" pitchFamily="18" charset="0"/>
              </a:rPr>
              <a:t>Cortex</a:t>
            </a:r>
            <a:r>
              <a:rPr lang="es-AR" sz="7200" b="1" kern="0" dirty="0">
                <a:effectLst/>
                <a:latin typeface="+mn-lt"/>
                <a:ea typeface="Aptos" panose="020B0004020202020204" pitchFamily="34" charset="0"/>
                <a:cs typeface="Times New Roman" panose="02020603050405020304" pitchFamily="18" charset="0"/>
              </a:rPr>
              <a:t>-R series (Real-time)</a:t>
            </a:r>
            <a:endParaRPr lang="es-AR" sz="7200" kern="100" dirty="0">
              <a:effectLst/>
              <a:latin typeface="+mn-lt"/>
              <a:ea typeface="Aptos" panose="020B0004020202020204" pitchFamily="34" charset="0"/>
              <a:cs typeface="Times New Roman" panose="02020603050405020304" pitchFamily="18" charset="0"/>
            </a:endParaRPr>
          </a:p>
          <a:p>
            <a:pPr lvl="1">
              <a:lnSpc>
                <a:spcPct val="120000"/>
              </a:lnSpc>
              <a:spcBef>
                <a:spcPts val="0"/>
              </a:spcBef>
            </a:pPr>
            <a:r>
              <a:rPr lang="es-AR" sz="7200" kern="0" dirty="0">
                <a:effectLst/>
                <a:latin typeface="+mn-lt"/>
                <a:ea typeface="Aptos" panose="020B0004020202020204" pitchFamily="34" charset="0"/>
                <a:cs typeface="Times New Roman" panose="02020603050405020304" pitchFamily="18" charset="0"/>
              </a:rPr>
              <a:t>Altas prestaciones en aplicaciones de </a:t>
            </a:r>
            <a:r>
              <a:rPr lang="es-AR" sz="7200" b="1" kern="0" dirty="0">
                <a:effectLst/>
                <a:latin typeface="+mn-lt"/>
                <a:ea typeface="Aptos" panose="020B0004020202020204" pitchFamily="34" charset="0"/>
                <a:cs typeface="Times New Roman" panose="02020603050405020304" pitchFamily="18" charset="0"/>
              </a:rPr>
              <a:t>tiempo real</a:t>
            </a:r>
            <a:endParaRPr lang="es-AR" sz="7200" kern="100" dirty="0">
              <a:effectLst/>
              <a:latin typeface="+mn-lt"/>
              <a:ea typeface="Aptos" panose="020B0004020202020204" pitchFamily="34" charset="0"/>
              <a:cs typeface="Times New Roman" panose="02020603050405020304" pitchFamily="18" charset="0"/>
            </a:endParaRPr>
          </a:p>
          <a:p>
            <a:pPr lvl="1">
              <a:lnSpc>
                <a:spcPct val="120000"/>
              </a:lnSpc>
              <a:spcBef>
                <a:spcPts val="0"/>
              </a:spcBef>
            </a:pPr>
            <a:r>
              <a:rPr lang="es-AR" sz="7200" kern="0" dirty="0">
                <a:effectLst/>
                <a:latin typeface="+mn-lt"/>
                <a:ea typeface="Aptos" panose="020B0004020202020204" pitchFamily="34" charset="0"/>
                <a:cs typeface="Times New Roman" panose="02020603050405020304" pitchFamily="18" charset="0"/>
              </a:rPr>
              <a:t>Gran fiabilidad</a:t>
            </a:r>
            <a:endParaRPr lang="es-AR" sz="7200" kern="100" dirty="0">
              <a:effectLst/>
              <a:latin typeface="+mn-lt"/>
              <a:ea typeface="Aptos" panose="020B0004020202020204" pitchFamily="34" charset="0"/>
              <a:cs typeface="Times New Roman" panose="02020603050405020304" pitchFamily="18" charset="0"/>
            </a:endParaRPr>
          </a:p>
          <a:p>
            <a:pPr lvl="1">
              <a:lnSpc>
                <a:spcPct val="120000"/>
              </a:lnSpc>
              <a:spcBef>
                <a:spcPts val="0"/>
              </a:spcBef>
            </a:pPr>
            <a:r>
              <a:rPr lang="es-AR" sz="7200" kern="0" dirty="0">
                <a:effectLst/>
                <a:latin typeface="+mn-lt"/>
                <a:ea typeface="Aptos" panose="020B0004020202020204" pitchFamily="34" charset="0"/>
                <a:cs typeface="Times New Roman" panose="02020603050405020304" pitchFamily="18" charset="0"/>
              </a:rPr>
              <a:t>Entre sus aplicaciones están: sistemas de frenado para automóviles, sistemas de seguridad etc.</a:t>
            </a:r>
            <a:endParaRPr lang="es-AR" sz="7200" kern="100" dirty="0">
              <a:effectLst/>
              <a:latin typeface="+mn-lt"/>
              <a:ea typeface="Aptos" panose="020B0004020202020204" pitchFamily="34" charset="0"/>
              <a:cs typeface="Times New Roman" panose="02020603050405020304" pitchFamily="18" charset="0"/>
            </a:endParaRPr>
          </a:p>
          <a:p>
            <a:pPr>
              <a:lnSpc>
                <a:spcPct val="120000"/>
              </a:lnSpc>
              <a:spcBef>
                <a:spcPts val="0"/>
              </a:spcBef>
              <a:buFont typeface="Wingdings" panose="05000000000000000000" pitchFamily="2" charset="2"/>
              <a:buChar char="v"/>
            </a:pPr>
            <a:r>
              <a:rPr lang="es-AR" sz="7200" b="1" kern="0" dirty="0" err="1">
                <a:effectLst/>
                <a:latin typeface="+mn-lt"/>
                <a:ea typeface="Aptos" panose="020B0004020202020204" pitchFamily="34" charset="0"/>
                <a:cs typeface="Times New Roman" panose="02020603050405020304" pitchFamily="18" charset="0"/>
              </a:rPr>
              <a:t>Cortex</a:t>
            </a:r>
            <a:r>
              <a:rPr lang="es-AR" sz="7200" b="1" kern="0" dirty="0">
                <a:effectLst/>
                <a:latin typeface="+mn-lt"/>
                <a:ea typeface="Aptos" panose="020B0004020202020204" pitchFamily="34" charset="0"/>
                <a:cs typeface="Times New Roman" panose="02020603050405020304" pitchFamily="18" charset="0"/>
              </a:rPr>
              <a:t>-M series (</a:t>
            </a:r>
            <a:r>
              <a:rPr lang="es-AR" sz="7200" b="1" kern="0" dirty="0" err="1">
                <a:effectLst/>
                <a:latin typeface="+mn-lt"/>
                <a:ea typeface="Aptos" panose="020B0004020202020204" pitchFamily="34" charset="0"/>
                <a:cs typeface="Times New Roman" panose="02020603050405020304" pitchFamily="18" charset="0"/>
              </a:rPr>
              <a:t>Microcontroller</a:t>
            </a:r>
            <a:r>
              <a:rPr lang="es-AR" sz="7200" b="1" kern="0" dirty="0">
                <a:effectLst/>
                <a:latin typeface="+mn-lt"/>
                <a:ea typeface="Aptos" panose="020B0004020202020204" pitchFamily="34" charset="0"/>
                <a:cs typeface="Times New Roman" panose="02020603050405020304" pitchFamily="18" charset="0"/>
              </a:rPr>
              <a:t>)</a:t>
            </a:r>
            <a:endParaRPr lang="es-AR" sz="7200" kern="100" dirty="0">
              <a:effectLst/>
              <a:latin typeface="+mn-lt"/>
              <a:ea typeface="Aptos" panose="020B0004020202020204" pitchFamily="34" charset="0"/>
              <a:cs typeface="Times New Roman" panose="02020603050405020304" pitchFamily="18" charset="0"/>
            </a:endParaRPr>
          </a:p>
          <a:p>
            <a:pPr lvl="1">
              <a:lnSpc>
                <a:spcPct val="120000"/>
              </a:lnSpc>
              <a:spcBef>
                <a:spcPts val="0"/>
              </a:spcBef>
            </a:pPr>
            <a:r>
              <a:rPr lang="es-AR" sz="7200" kern="0" dirty="0">
                <a:effectLst/>
                <a:latin typeface="+mn-lt"/>
                <a:ea typeface="Aptos" panose="020B0004020202020204" pitchFamily="34" charset="0"/>
                <a:cs typeface="Times New Roman" panose="02020603050405020304" pitchFamily="18" charset="0"/>
              </a:rPr>
              <a:t>Aplicaciones de tiempo determinista donde el precio es un factor importante</a:t>
            </a:r>
            <a:endParaRPr lang="es-AR" sz="7200" kern="100" dirty="0">
              <a:effectLst/>
              <a:latin typeface="+mn-lt"/>
              <a:ea typeface="Aptos" panose="020B0004020202020204" pitchFamily="34" charset="0"/>
              <a:cs typeface="Times New Roman" panose="02020603050405020304" pitchFamily="18" charset="0"/>
            </a:endParaRPr>
          </a:p>
          <a:p>
            <a:pPr lvl="1">
              <a:lnSpc>
                <a:spcPct val="120000"/>
              </a:lnSpc>
              <a:spcBef>
                <a:spcPts val="0"/>
              </a:spcBef>
            </a:pPr>
            <a:r>
              <a:rPr lang="es-AR" sz="7200" kern="0" dirty="0">
                <a:effectLst/>
                <a:latin typeface="+mn-lt"/>
                <a:ea typeface="Aptos" panose="020B0004020202020204" pitchFamily="34" charset="0"/>
                <a:cs typeface="Times New Roman" panose="02020603050405020304" pitchFamily="18" charset="0"/>
              </a:rPr>
              <a:t>Entre sus aplicaciones tenemos: dispositivos de señal mixta (que incluyen parte analógica y digital), sensores inteligentes, sistemas empotrados en vehículos y transportes.</a:t>
            </a:r>
            <a:endParaRPr lang="es-AR" sz="7200" kern="100" dirty="0">
              <a:effectLst/>
              <a:latin typeface="+mn-lt"/>
              <a:ea typeface="Aptos" panose="020B0004020202020204" pitchFamily="34" charset="0"/>
              <a:cs typeface="Times New Roman" panose="02020603050405020304" pitchFamily="18" charset="0"/>
            </a:endParaRPr>
          </a:p>
          <a:p>
            <a:endParaRPr lang="es-AR" dirty="0"/>
          </a:p>
        </p:txBody>
      </p:sp>
    </p:spTree>
    <p:extLst>
      <p:ext uri="{BB962C8B-B14F-4D97-AF65-F5344CB8AC3E}">
        <p14:creationId xmlns:p14="http://schemas.microsoft.com/office/powerpoint/2010/main" val="3016471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6C0A0-3F89-4594-9A1F-DB5C994A47E3}"/>
              </a:ext>
            </a:extLst>
          </p:cNvPr>
          <p:cNvSpPr>
            <a:spLocks noGrp="1"/>
          </p:cNvSpPr>
          <p:nvPr>
            <p:ph type="title"/>
          </p:nvPr>
        </p:nvSpPr>
        <p:spPr>
          <a:xfrm>
            <a:off x="179512" y="116632"/>
            <a:ext cx="8873004" cy="936104"/>
          </a:xfrm>
        </p:spPr>
        <p:txBody>
          <a:bodyPr/>
          <a:lstStyle/>
          <a:p>
            <a:r>
              <a:rPr lang="es-AR" dirty="0"/>
              <a:t>Arquitectura ARM Cortex-A8</a:t>
            </a:r>
          </a:p>
        </p:txBody>
      </p:sp>
      <p:pic>
        <p:nvPicPr>
          <p:cNvPr id="4" name="Marcador de contenido 3">
            <a:extLst>
              <a:ext uri="{FF2B5EF4-FFF2-40B4-BE49-F238E27FC236}">
                <a16:creationId xmlns:a16="http://schemas.microsoft.com/office/drawing/2014/main" id="{3AF89FD5-6050-4414-9ECB-6C1A08E6F779}"/>
              </a:ext>
            </a:extLst>
          </p:cNvPr>
          <p:cNvPicPr>
            <a:picLocks noGrp="1" noChangeAspect="1"/>
          </p:cNvPicPr>
          <p:nvPr>
            <p:ph idx="1"/>
          </p:nvPr>
        </p:nvPicPr>
        <p:blipFill>
          <a:blip r:embed="rId2"/>
          <a:stretch>
            <a:fillRect/>
          </a:stretch>
        </p:blipFill>
        <p:spPr>
          <a:xfrm>
            <a:off x="850265" y="908720"/>
            <a:ext cx="7443469" cy="5296910"/>
          </a:xfrm>
          <a:prstGeom prst="rect">
            <a:avLst/>
          </a:prstGeom>
        </p:spPr>
      </p:pic>
    </p:spTree>
    <p:extLst>
      <p:ext uri="{BB962C8B-B14F-4D97-AF65-F5344CB8AC3E}">
        <p14:creationId xmlns:p14="http://schemas.microsoft.com/office/powerpoint/2010/main" val="372459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8ABC00-1E2F-48D5-9FA9-E13CBD0855EF}"/>
              </a:ext>
            </a:extLst>
          </p:cNvPr>
          <p:cNvSpPr>
            <a:spLocks noGrp="1"/>
          </p:cNvSpPr>
          <p:nvPr>
            <p:ph type="title"/>
          </p:nvPr>
        </p:nvSpPr>
        <p:spPr>
          <a:xfrm>
            <a:off x="483974" y="116632"/>
            <a:ext cx="7055380" cy="1400530"/>
          </a:xfrm>
        </p:spPr>
        <p:txBody>
          <a:bodyPr/>
          <a:lstStyle/>
          <a:p>
            <a:r>
              <a:rPr lang="es-AR" sz="3600" dirty="0"/>
              <a:t>Evolución en las Técnicas de Diseño de los Procesadores</a:t>
            </a:r>
          </a:p>
        </p:txBody>
      </p:sp>
      <p:sp>
        <p:nvSpPr>
          <p:cNvPr id="3" name="Marcador de contenido 2">
            <a:extLst>
              <a:ext uri="{FF2B5EF4-FFF2-40B4-BE49-F238E27FC236}">
                <a16:creationId xmlns:a16="http://schemas.microsoft.com/office/drawing/2014/main" id="{69BF8C11-CCBB-4BF7-8ADE-AD0880BAB18F}"/>
              </a:ext>
            </a:extLst>
          </p:cNvPr>
          <p:cNvSpPr>
            <a:spLocks noGrp="1"/>
          </p:cNvSpPr>
          <p:nvPr>
            <p:ph idx="1"/>
          </p:nvPr>
        </p:nvSpPr>
        <p:spPr/>
        <p:txBody>
          <a:bodyPr>
            <a:normAutofit fontScale="92500" lnSpcReduction="20000"/>
          </a:bodyPr>
          <a:lstStyle/>
          <a:p>
            <a:pPr algn="just"/>
            <a:r>
              <a:rPr lang="es-AR" sz="2800" dirty="0"/>
              <a:t>Se comienza con un </a:t>
            </a:r>
            <a:r>
              <a:rPr lang="es-AR" sz="2800" b="1" dirty="0"/>
              <a:t>Procesador Secuencial </a:t>
            </a:r>
            <a:r>
              <a:rPr lang="es-AR" sz="2800" dirty="0"/>
              <a:t>en dónde se ejecuta una instrucción a continuación de la otra.</a:t>
            </a:r>
          </a:p>
          <a:p>
            <a:pPr algn="just"/>
            <a:r>
              <a:rPr lang="es-AR" sz="2800" b="1" dirty="0"/>
              <a:t>Procesador Segmentado</a:t>
            </a:r>
            <a:r>
              <a:rPr lang="es-AR" sz="2800" dirty="0"/>
              <a:t>: La segmentación es una técnica de implementación de procesadores que permite solapar en el tiempo la ejecución de varias instrucciones, que permite aprovechar el paralelismo a nivel de instrucción (</a:t>
            </a:r>
            <a:r>
              <a:rPr lang="es-AR" sz="2800" b="1" dirty="0"/>
              <a:t>ILP = </a:t>
            </a:r>
            <a:r>
              <a:rPr lang="es-AR" sz="2800" b="1" dirty="0" err="1"/>
              <a:t>Instruction</a:t>
            </a:r>
            <a:r>
              <a:rPr lang="es-AR" sz="2800" b="1" dirty="0"/>
              <a:t> – </a:t>
            </a:r>
            <a:r>
              <a:rPr lang="es-AR" sz="2800" b="1" dirty="0" err="1"/>
              <a:t>Level</a:t>
            </a:r>
            <a:r>
              <a:rPr lang="es-AR" sz="2800" b="1" dirty="0"/>
              <a:t> </a:t>
            </a:r>
            <a:r>
              <a:rPr lang="es-AR" sz="2800" b="1" dirty="0" err="1"/>
              <a:t>Parallelism</a:t>
            </a:r>
            <a:r>
              <a:rPr lang="es-AR" sz="2800" dirty="0"/>
              <a:t>) dentro del procesador.</a:t>
            </a:r>
          </a:p>
          <a:p>
            <a:endParaRPr lang="es-AR" dirty="0"/>
          </a:p>
        </p:txBody>
      </p:sp>
    </p:spTree>
    <p:extLst>
      <p:ext uri="{BB962C8B-B14F-4D97-AF65-F5344CB8AC3E}">
        <p14:creationId xmlns:p14="http://schemas.microsoft.com/office/powerpoint/2010/main" val="844567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79208-89BE-4FCF-A5B9-BA18F205CEAE}"/>
              </a:ext>
            </a:extLst>
          </p:cNvPr>
          <p:cNvSpPr>
            <a:spLocks noGrp="1"/>
          </p:cNvSpPr>
          <p:nvPr>
            <p:ph type="title"/>
          </p:nvPr>
        </p:nvSpPr>
        <p:spPr>
          <a:xfrm>
            <a:off x="457200" y="274638"/>
            <a:ext cx="8229600" cy="850106"/>
          </a:xfrm>
        </p:spPr>
        <p:txBody>
          <a:bodyPr/>
          <a:lstStyle/>
          <a:p>
            <a:r>
              <a:rPr lang="es-AR" dirty="0"/>
              <a:t>ARM Cortex-A8</a:t>
            </a:r>
          </a:p>
        </p:txBody>
      </p:sp>
      <p:sp>
        <p:nvSpPr>
          <p:cNvPr id="3" name="Marcador de contenido 2">
            <a:extLst>
              <a:ext uri="{FF2B5EF4-FFF2-40B4-BE49-F238E27FC236}">
                <a16:creationId xmlns:a16="http://schemas.microsoft.com/office/drawing/2014/main" id="{B4D69C88-D3E6-4B3E-9AC1-602CF5907C64}"/>
              </a:ext>
            </a:extLst>
          </p:cNvPr>
          <p:cNvSpPr>
            <a:spLocks noGrp="1"/>
          </p:cNvSpPr>
          <p:nvPr>
            <p:ph idx="1"/>
          </p:nvPr>
        </p:nvSpPr>
        <p:spPr>
          <a:xfrm>
            <a:off x="457200" y="1124744"/>
            <a:ext cx="8229600" cy="5217443"/>
          </a:xfrm>
        </p:spPr>
        <p:txBody>
          <a:bodyPr>
            <a:normAutofit fontScale="92500" lnSpcReduction="10000"/>
          </a:bodyPr>
          <a:lstStyle/>
          <a:p>
            <a:pPr algn="just"/>
            <a:r>
              <a:rPr lang="es-AR" sz="2800" dirty="0"/>
              <a:t>El diagrama en bloques de la </a:t>
            </a:r>
            <a:r>
              <a:rPr lang="es-AR" sz="2800" b="1" dirty="0">
                <a:effectLst>
                  <a:outerShdw blurRad="38100" dist="38100" dir="2700000" algn="tl">
                    <a:srgbClr val="000000">
                      <a:alpha val="43137"/>
                    </a:srgbClr>
                  </a:outerShdw>
                </a:effectLst>
              </a:rPr>
              <a:t>arquitectura ARM Cortex-A8</a:t>
            </a:r>
            <a:r>
              <a:rPr lang="es-AR" sz="2800" dirty="0"/>
              <a:t> muestra el punto de vista lógico del flujo de instrucciones a través de las unidades funcionales</a:t>
            </a:r>
          </a:p>
          <a:p>
            <a:pPr algn="just"/>
            <a:r>
              <a:rPr lang="es-AR" sz="2800" dirty="0"/>
              <a:t>El principal flujo de instrucciones es a través de </a:t>
            </a:r>
            <a:r>
              <a:rPr lang="es-AR" sz="2800" b="1" dirty="0">
                <a:effectLst>
                  <a:outerShdw blurRad="38100" dist="38100" dir="2700000" algn="tl">
                    <a:srgbClr val="000000">
                      <a:alpha val="43137"/>
                    </a:srgbClr>
                  </a:outerShdw>
                </a:effectLst>
              </a:rPr>
              <a:t>tres unidades funcionales </a:t>
            </a:r>
            <a:r>
              <a:rPr lang="es-AR" sz="2800" dirty="0"/>
              <a:t>que implementan </a:t>
            </a:r>
            <a:r>
              <a:rPr lang="es-AR" sz="2800" b="1" dirty="0">
                <a:effectLst>
                  <a:outerShdw blurRad="38100" dist="38100" dir="2700000" algn="tl">
                    <a:srgbClr val="000000">
                      <a:alpha val="43137"/>
                    </a:srgbClr>
                  </a:outerShdw>
                </a:effectLst>
              </a:rPr>
              <a:t>un dual</a:t>
            </a:r>
            <a:r>
              <a:rPr lang="es-AR" sz="2800" dirty="0"/>
              <a:t>, </a:t>
            </a:r>
            <a:r>
              <a:rPr lang="es-AR" sz="2800" b="1" dirty="0">
                <a:effectLst>
                  <a:outerShdw blurRad="38100" dist="38100" dir="2700000" algn="tl">
                    <a:srgbClr val="000000">
                      <a:alpha val="43137"/>
                    </a:srgbClr>
                  </a:outerShdw>
                </a:effectLst>
              </a:rPr>
              <a:t>ejecución en orden</a:t>
            </a:r>
            <a:r>
              <a:rPr lang="es-AR" sz="2800" dirty="0"/>
              <a:t>, </a:t>
            </a:r>
            <a:r>
              <a:rPr lang="es-AR" sz="2800" b="1" dirty="0"/>
              <a:t>cauce segmentado de 13 etapas.</a:t>
            </a:r>
          </a:p>
          <a:p>
            <a:pPr algn="just"/>
            <a:r>
              <a:rPr lang="es-AR" sz="2800" dirty="0"/>
              <a:t>Posee una unidad separada para </a:t>
            </a:r>
            <a:r>
              <a:rPr lang="es-AR" sz="2800" b="1" dirty="0">
                <a:effectLst>
                  <a:outerShdw blurRad="38100" dist="38100" dir="2700000" algn="tl">
                    <a:srgbClr val="000000">
                      <a:alpha val="43137"/>
                    </a:srgbClr>
                  </a:outerShdw>
                </a:effectLst>
              </a:rPr>
              <a:t>SIMD</a:t>
            </a:r>
            <a:r>
              <a:rPr lang="es-AR" sz="2800" dirty="0"/>
              <a:t>(</a:t>
            </a:r>
            <a:r>
              <a:rPr lang="es-AR" sz="2800" b="1" dirty="0">
                <a:effectLst>
                  <a:outerShdw blurRad="38100" dist="38100" dir="2700000" algn="tl">
                    <a:srgbClr val="000000">
                      <a:alpha val="43137"/>
                    </a:srgbClr>
                  </a:outerShdw>
                </a:effectLst>
              </a:rPr>
              <a:t>Single </a:t>
            </a:r>
            <a:r>
              <a:rPr lang="es-AR" sz="2800" b="1" dirty="0" err="1">
                <a:effectLst>
                  <a:outerShdw blurRad="38100" dist="38100" dir="2700000" algn="tl">
                    <a:srgbClr val="000000">
                      <a:alpha val="43137"/>
                    </a:srgbClr>
                  </a:outerShdw>
                </a:effectLst>
              </a:rPr>
              <a:t>Instruction</a:t>
            </a:r>
            <a:r>
              <a:rPr lang="es-AR" sz="2800" b="1" dirty="0">
                <a:effectLst>
                  <a:outerShdw blurRad="38100" dist="38100" dir="2700000" algn="tl">
                    <a:srgbClr val="000000">
                      <a:alpha val="43137"/>
                    </a:srgbClr>
                  </a:outerShdw>
                </a:effectLst>
              </a:rPr>
              <a:t> </a:t>
            </a:r>
            <a:r>
              <a:rPr lang="es-AR" sz="2800" b="1" dirty="0" err="1">
                <a:effectLst>
                  <a:outerShdw blurRad="38100" dist="38100" dir="2700000" algn="tl">
                    <a:srgbClr val="000000">
                      <a:alpha val="43137"/>
                    </a:srgbClr>
                  </a:outerShdw>
                </a:effectLst>
              </a:rPr>
              <a:t>Multiple</a:t>
            </a:r>
            <a:r>
              <a:rPr lang="es-AR" sz="2800" b="1" dirty="0">
                <a:effectLst>
                  <a:outerShdw blurRad="38100" dist="38100" dir="2700000" algn="tl">
                    <a:srgbClr val="000000">
                      <a:alpha val="43137"/>
                    </a:srgbClr>
                  </a:outerShdw>
                </a:effectLst>
              </a:rPr>
              <a:t> Data</a:t>
            </a:r>
            <a:r>
              <a:rPr lang="es-AR" sz="2800" dirty="0"/>
              <a:t>) y para las </a:t>
            </a:r>
            <a:r>
              <a:rPr lang="es-AR" sz="2800" b="1" dirty="0"/>
              <a:t>instrucciones de punto flotante</a:t>
            </a:r>
            <a:r>
              <a:rPr lang="es-AR" sz="2800" dirty="0"/>
              <a:t>, que implementa un </a:t>
            </a:r>
            <a:r>
              <a:rPr lang="es-AR" sz="2800" b="1" dirty="0"/>
              <a:t>cauce segmentado de 10 etapas</a:t>
            </a:r>
            <a:r>
              <a:rPr lang="es-AR" sz="2800" dirty="0"/>
              <a:t> (denominada </a:t>
            </a:r>
            <a:r>
              <a:rPr lang="es-AR" sz="2800" b="1" dirty="0">
                <a:effectLst>
                  <a:outerShdw blurRad="38100" dist="38100" dir="2700000" algn="tl">
                    <a:srgbClr val="000000">
                      <a:alpha val="43137"/>
                    </a:srgbClr>
                  </a:outerShdw>
                </a:effectLst>
              </a:rPr>
              <a:t>NEON</a:t>
            </a:r>
            <a:r>
              <a:rPr lang="es-AR" sz="2800" dirty="0"/>
              <a:t>).</a:t>
            </a:r>
          </a:p>
        </p:txBody>
      </p:sp>
    </p:spTree>
    <p:extLst>
      <p:ext uri="{BB962C8B-B14F-4D97-AF65-F5344CB8AC3E}">
        <p14:creationId xmlns:p14="http://schemas.microsoft.com/office/powerpoint/2010/main" val="1706544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23498-D948-44F8-8FBE-3A66540146C2}"/>
              </a:ext>
            </a:extLst>
          </p:cNvPr>
          <p:cNvSpPr>
            <a:spLocks noGrp="1"/>
          </p:cNvSpPr>
          <p:nvPr>
            <p:ph type="title"/>
          </p:nvPr>
        </p:nvSpPr>
        <p:spPr>
          <a:xfrm>
            <a:off x="683568" y="116632"/>
            <a:ext cx="7776864" cy="1008112"/>
          </a:xfrm>
        </p:spPr>
        <p:txBody>
          <a:bodyPr/>
          <a:lstStyle/>
          <a:p>
            <a:r>
              <a:rPr lang="es-AR" sz="2800" b="1" dirty="0"/>
              <a:t>ARM Cortex-A8 </a:t>
            </a:r>
            <a:r>
              <a:rPr lang="es-AR" sz="2800" b="1" dirty="0">
                <a:effectLst>
                  <a:outerShdw blurRad="38100" dist="38100" dir="2700000" algn="tl">
                    <a:srgbClr val="000000">
                      <a:alpha val="43137"/>
                    </a:srgbClr>
                  </a:outerShdw>
                </a:effectLst>
              </a:rPr>
              <a:t>Cauce Segmentado Enteros</a:t>
            </a:r>
          </a:p>
        </p:txBody>
      </p:sp>
      <p:pic>
        <p:nvPicPr>
          <p:cNvPr id="4" name="Marcador de contenido 3">
            <a:extLst>
              <a:ext uri="{FF2B5EF4-FFF2-40B4-BE49-F238E27FC236}">
                <a16:creationId xmlns:a16="http://schemas.microsoft.com/office/drawing/2014/main" id="{E71A901B-23BD-43A8-B009-5C3C29D97378}"/>
              </a:ext>
            </a:extLst>
          </p:cNvPr>
          <p:cNvPicPr>
            <a:picLocks noGrp="1" noChangeAspect="1"/>
          </p:cNvPicPr>
          <p:nvPr>
            <p:ph idx="1"/>
          </p:nvPr>
        </p:nvPicPr>
        <p:blipFill>
          <a:blip r:embed="rId2"/>
          <a:stretch>
            <a:fillRect/>
          </a:stretch>
        </p:blipFill>
        <p:spPr>
          <a:xfrm>
            <a:off x="2200835" y="854749"/>
            <a:ext cx="4742330" cy="5148502"/>
          </a:xfrm>
          <a:prstGeom prst="rect">
            <a:avLst/>
          </a:prstGeom>
        </p:spPr>
      </p:pic>
    </p:spTree>
    <p:extLst>
      <p:ext uri="{BB962C8B-B14F-4D97-AF65-F5344CB8AC3E}">
        <p14:creationId xmlns:p14="http://schemas.microsoft.com/office/powerpoint/2010/main" val="524438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AFA65-172A-4CFD-8014-8C66A2989840}"/>
              </a:ext>
            </a:extLst>
          </p:cNvPr>
          <p:cNvSpPr>
            <a:spLocks noGrp="1"/>
          </p:cNvSpPr>
          <p:nvPr>
            <p:ph type="title"/>
          </p:nvPr>
        </p:nvSpPr>
        <p:spPr>
          <a:xfrm>
            <a:off x="251520" y="404664"/>
            <a:ext cx="7416824" cy="792088"/>
          </a:xfrm>
        </p:spPr>
        <p:txBody>
          <a:bodyPr/>
          <a:lstStyle/>
          <a:p>
            <a:r>
              <a:rPr lang="es-AR" sz="2400" b="1" dirty="0"/>
              <a:t>ARM Cortex-A8 </a:t>
            </a:r>
            <a:r>
              <a:rPr lang="es-AR" sz="2400" b="1" dirty="0">
                <a:effectLst>
                  <a:outerShdw blurRad="38100" dist="38100" dir="2700000" algn="tl">
                    <a:srgbClr val="000000">
                      <a:alpha val="43137"/>
                    </a:srgbClr>
                  </a:outerShdw>
                </a:effectLst>
              </a:rPr>
              <a:t>Cauce Segmentado Enteros</a:t>
            </a:r>
            <a:endParaRPr lang="es-AR" sz="2400" dirty="0"/>
          </a:p>
        </p:txBody>
      </p:sp>
      <p:sp>
        <p:nvSpPr>
          <p:cNvPr id="3" name="Marcador de contenido 2">
            <a:extLst>
              <a:ext uri="{FF2B5EF4-FFF2-40B4-BE49-F238E27FC236}">
                <a16:creationId xmlns:a16="http://schemas.microsoft.com/office/drawing/2014/main" id="{271392DE-B2B2-BFA7-9587-0F1C02FA98CE}"/>
              </a:ext>
            </a:extLst>
          </p:cNvPr>
          <p:cNvSpPr>
            <a:spLocks noGrp="1"/>
          </p:cNvSpPr>
          <p:nvPr>
            <p:ph idx="1"/>
          </p:nvPr>
        </p:nvSpPr>
        <p:spPr>
          <a:xfrm>
            <a:off x="55418" y="1064850"/>
            <a:ext cx="8568952" cy="5244469"/>
          </a:xfrm>
        </p:spPr>
        <p:txBody>
          <a:bodyPr>
            <a:normAutofit fontScale="70000" lnSpcReduction="20000"/>
          </a:bodyPr>
          <a:lstStyle/>
          <a:p>
            <a:pPr>
              <a:buFont typeface="Wingdings" panose="05000000000000000000" pitchFamily="2" charset="2"/>
              <a:buChar char="v"/>
            </a:pPr>
            <a:r>
              <a:rPr lang="es-AR"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Unidad de Búsqueda Instrucciones (a)</a:t>
            </a:r>
            <a:endParaRPr lang="es-AR"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endParaRPr>
          </a:p>
          <a:p>
            <a:pPr>
              <a:lnSpc>
                <a:spcPct val="115000"/>
              </a:lnSpc>
              <a:spcAft>
                <a:spcPts val="800"/>
              </a:spcAft>
            </a:pPr>
            <a:r>
              <a:rPr lang="es-AR" kern="0" dirty="0">
                <a:effectLst/>
                <a:latin typeface="Arial" panose="020B0604020202020204" pitchFamily="34" charset="0"/>
                <a:ea typeface="Aptos" panose="020B0004020202020204" pitchFamily="34" charset="0"/>
                <a:cs typeface="Arial" panose="020B0604020202020204" pitchFamily="34" charset="0"/>
              </a:rPr>
              <a:t>La unidad de búsqueda de instrucciones predice el flujo de instrucciones, busca la instrucción desde la caché de instrucciones L1 y la coloca en el búfer para consumo del cauce de decodificación.</a:t>
            </a:r>
            <a:endParaRPr lang="es-AR" kern="100" dirty="0">
              <a:effectLst/>
              <a:latin typeface="Arial" panose="020B0604020202020204" pitchFamily="34" charset="0"/>
              <a:ea typeface="Aptos" panose="020B0004020202020204" pitchFamily="34" charset="0"/>
              <a:cs typeface="Arial" panose="020B0604020202020204" pitchFamily="34" charset="0"/>
            </a:endParaRPr>
          </a:p>
          <a:p>
            <a:pPr>
              <a:lnSpc>
                <a:spcPct val="115000"/>
              </a:lnSpc>
              <a:spcAft>
                <a:spcPts val="800"/>
              </a:spcAft>
            </a:pPr>
            <a:r>
              <a:rPr lang="es-AR" kern="0" dirty="0">
                <a:effectLst/>
                <a:latin typeface="Arial" panose="020B0604020202020204" pitchFamily="34" charset="0"/>
                <a:ea typeface="Aptos" panose="020B0004020202020204" pitchFamily="34" charset="0"/>
                <a:cs typeface="Arial" panose="020B0604020202020204" pitchFamily="34" charset="0"/>
              </a:rPr>
              <a:t>La unidad de búsqueda de instrucciones puede buscar hasta cuatro instrucciones por ciclo, que pasarán a través de las siguientes etapas:</a:t>
            </a:r>
            <a:endParaRPr lang="es-AR" kern="100" dirty="0">
              <a:effectLst/>
              <a:latin typeface="Arial" panose="020B0604020202020204" pitchFamily="34" charset="0"/>
              <a:ea typeface="Aptos" panose="020B0004020202020204" pitchFamily="34" charset="0"/>
              <a:cs typeface="Arial" panose="020B0604020202020204" pitchFamily="34" charset="0"/>
            </a:endParaRPr>
          </a:p>
          <a:p>
            <a:pPr marL="906780" lvl="1" indent="-342900">
              <a:lnSpc>
                <a:spcPct val="115000"/>
              </a:lnSpc>
              <a:spcAft>
                <a:spcPts val="800"/>
              </a:spcAft>
              <a:buFont typeface="Wingdings" panose="05000000000000000000" pitchFamily="2" charset="2"/>
              <a:buChar char="q"/>
            </a:pPr>
            <a:r>
              <a:rPr lang="es-AR" sz="2000" b="1" kern="0" dirty="0">
                <a:effectLst/>
                <a:latin typeface="Arial" panose="020B0604020202020204" pitchFamily="34" charset="0"/>
                <a:ea typeface="Aptos" panose="020B0004020202020204" pitchFamily="34" charset="0"/>
                <a:cs typeface="Arial" panose="020B0604020202020204" pitchFamily="34" charset="0"/>
              </a:rPr>
              <a:t>F0</a:t>
            </a:r>
            <a:r>
              <a:rPr lang="es-AR" sz="2000" kern="0" dirty="0">
                <a:effectLst/>
                <a:latin typeface="Arial" panose="020B0604020202020204" pitchFamily="34" charset="0"/>
                <a:ea typeface="Aptos" panose="020B0004020202020204" pitchFamily="34" charset="0"/>
                <a:cs typeface="Arial" panose="020B0604020202020204" pitchFamily="34" charset="0"/>
              </a:rPr>
              <a:t>: La </a:t>
            </a:r>
            <a:r>
              <a:rPr lang="es-AR" sz="2000"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unidad de generación de dirección </a:t>
            </a:r>
            <a:r>
              <a:rPr lang="es-AR" sz="2000" kern="0" dirty="0">
                <a:effectLst/>
                <a:latin typeface="Arial" panose="020B0604020202020204" pitchFamily="34" charset="0"/>
                <a:ea typeface="Aptos" panose="020B0004020202020204" pitchFamily="34" charset="0"/>
                <a:cs typeface="Arial" panose="020B0604020202020204" pitchFamily="34" charset="0"/>
              </a:rPr>
              <a:t>(</a:t>
            </a:r>
            <a:r>
              <a:rPr lang="es-AR" sz="2000"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AGU</a:t>
            </a:r>
            <a:r>
              <a:rPr lang="es-AR" sz="2000" kern="0" dirty="0">
                <a:effectLst/>
                <a:latin typeface="Arial" panose="020B0604020202020204" pitchFamily="34" charset="0"/>
                <a:ea typeface="Aptos" panose="020B0004020202020204" pitchFamily="34" charset="0"/>
                <a:cs typeface="Arial" panose="020B0604020202020204" pitchFamily="34" charset="0"/>
              </a:rPr>
              <a:t> = </a:t>
            </a:r>
            <a:r>
              <a:rPr lang="es-AR" sz="2000" b="1" kern="0" dirty="0" err="1">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Address</a:t>
            </a:r>
            <a:r>
              <a:rPr lang="es-AR" sz="2000"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 </a:t>
            </a:r>
            <a:r>
              <a:rPr lang="es-AR" sz="2000" b="1" kern="0" dirty="0" err="1">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Generation</a:t>
            </a:r>
            <a:r>
              <a:rPr lang="es-AR" sz="2000" b="1" kern="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 </a:t>
            </a:r>
            <a:r>
              <a:rPr lang="es-AR" sz="2000" b="1" kern="0" dirty="0" err="1">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Unit</a:t>
            </a:r>
            <a:r>
              <a:rPr lang="es-AR" sz="2000" kern="0" dirty="0">
                <a:effectLst/>
                <a:latin typeface="Arial" panose="020B0604020202020204" pitchFamily="34" charset="0"/>
                <a:ea typeface="Aptos" panose="020B0004020202020204" pitchFamily="34" charset="0"/>
                <a:cs typeface="Arial" panose="020B0604020202020204" pitchFamily="34" charset="0"/>
              </a:rPr>
              <a:t>) genera una nueva dirección virtual. Normalmente, esta dirección es la próxima dirección en secuencia de la dirección buscada previamente. La dirección puede también ser una dirección blanco de salto provista por una predicción de salto para una instrucción previa. F0 no se cuenta como una de las 13 etapas del cauce, porque los procesadores ARM tienen definido tradicionalmente al acceso a la caché de instrucción como la primera etapa.</a:t>
            </a:r>
            <a:endParaRPr lang="es-AR" sz="2000" kern="100" dirty="0">
              <a:effectLst/>
              <a:latin typeface="Arial" panose="020B0604020202020204" pitchFamily="34" charset="0"/>
              <a:ea typeface="Aptos" panose="020B0004020202020204" pitchFamily="34" charset="0"/>
              <a:cs typeface="Arial" panose="020B0604020202020204" pitchFamily="34" charset="0"/>
            </a:endParaRPr>
          </a:p>
          <a:p>
            <a:pPr marL="906780" lvl="1" indent="-342900">
              <a:lnSpc>
                <a:spcPct val="115000"/>
              </a:lnSpc>
              <a:spcAft>
                <a:spcPts val="800"/>
              </a:spcAft>
              <a:buFont typeface="Wingdings" panose="05000000000000000000" pitchFamily="2" charset="2"/>
              <a:buChar char="q"/>
            </a:pPr>
            <a:r>
              <a:rPr lang="es-AR" sz="2000" b="1" kern="0" dirty="0">
                <a:effectLst/>
                <a:latin typeface="Arial" panose="020B0604020202020204" pitchFamily="34" charset="0"/>
                <a:ea typeface="Aptos" panose="020B0004020202020204" pitchFamily="34" charset="0"/>
                <a:cs typeface="Arial" panose="020B0604020202020204" pitchFamily="34" charset="0"/>
              </a:rPr>
              <a:t>F1</a:t>
            </a:r>
            <a:r>
              <a:rPr lang="es-AR" sz="2000" kern="0" dirty="0">
                <a:effectLst/>
                <a:latin typeface="Arial" panose="020B0604020202020204" pitchFamily="34" charset="0"/>
                <a:ea typeface="Aptos" panose="020B0004020202020204" pitchFamily="34" charset="0"/>
                <a:cs typeface="Arial" panose="020B0604020202020204" pitchFamily="34" charset="0"/>
              </a:rPr>
              <a:t>: La dirección calculada es usada para buscar instrucciones desde la caché de instrucciones de nivel 1 (L1). En paralelo, la dirección buscada es usada para acceder al arreglo de predicción de saltos para determinar si la próxima dirección podría basarse en una predicción de salto.</a:t>
            </a:r>
            <a:endParaRPr lang="es-AR" sz="2000" kern="100" dirty="0">
              <a:effectLst/>
              <a:latin typeface="Arial" panose="020B0604020202020204" pitchFamily="34" charset="0"/>
              <a:ea typeface="Aptos" panose="020B0004020202020204" pitchFamily="34" charset="0"/>
              <a:cs typeface="Arial" panose="020B0604020202020204" pitchFamily="34" charset="0"/>
            </a:endParaRPr>
          </a:p>
          <a:p>
            <a:pPr marL="906780" lvl="1" indent="-342900">
              <a:lnSpc>
                <a:spcPct val="115000"/>
              </a:lnSpc>
              <a:spcAft>
                <a:spcPts val="800"/>
              </a:spcAft>
              <a:buFont typeface="Wingdings" panose="05000000000000000000" pitchFamily="2" charset="2"/>
              <a:buChar char="q"/>
            </a:pPr>
            <a:r>
              <a:rPr lang="es-AR" sz="2000" b="1" kern="0" dirty="0">
                <a:effectLst/>
                <a:latin typeface="Arial" panose="020B0604020202020204" pitchFamily="34" charset="0"/>
                <a:ea typeface="Aptos" panose="020B0004020202020204" pitchFamily="34" charset="0"/>
                <a:cs typeface="Arial" panose="020B0604020202020204" pitchFamily="34" charset="0"/>
              </a:rPr>
              <a:t>F2</a:t>
            </a:r>
            <a:r>
              <a:rPr lang="es-AR" sz="2000" kern="0" dirty="0">
                <a:effectLst/>
                <a:latin typeface="Arial" panose="020B0604020202020204" pitchFamily="34" charset="0"/>
                <a:ea typeface="Aptos" panose="020B0004020202020204" pitchFamily="34" charset="0"/>
                <a:cs typeface="Arial" panose="020B0604020202020204" pitchFamily="34" charset="0"/>
              </a:rPr>
              <a:t>: La instrucción es colocada en la cola de instrucciones. Si una instrucción resulta en una predicción de salto, la nueva dirección blanco es enviada a la unidad generadora de direcciones.</a:t>
            </a:r>
            <a:endParaRPr lang="es-AR" sz="2000" kern="100" dirty="0">
              <a:effectLst/>
              <a:latin typeface="Arial" panose="020B0604020202020204" pitchFamily="34" charset="0"/>
              <a:ea typeface="Aptos" panose="020B0004020202020204" pitchFamily="34" charset="0"/>
              <a:cs typeface="Arial" panose="020B0604020202020204" pitchFamily="34" charset="0"/>
            </a:endParaRPr>
          </a:p>
          <a:p>
            <a:endParaRPr lang="es-AR" dirty="0"/>
          </a:p>
        </p:txBody>
      </p:sp>
    </p:spTree>
    <p:extLst>
      <p:ext uri="{BB962C8B-B14F-4D97-AF65-F5344CB8AC3E}">
        <p14:creationId xmlns:p14="http://schemas.microsoft.com/office/powerpoint/2010/main" val="589407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35DA3-80C6-25E8-66AA-A4819B73D5D6}"/>
              </a:ext>
            </a:extLst>
          </p:cNvPr>
          <p:cNvSpPr>
            <a:spLocks noGrp="1"/>
          </p:cNvSpPr>
          <p:nvPr>
            <p:ph type="title"/>
          </p:nvPr>
        </p:nvSpPr>
        <p:spPr>
          <a:xfrm>
            <a:off x="539552" y="324419"/>
            <a:ext cx="7055380" cy="383994"/>
          </a:xfrm>
        </p:spPr>
        <p:txBody>
          <a:bodyPr/>
          <a:lstStyle/>
          <a:p>
            <a:r>
              <a:rPr lang="es-AR" sz="2400" b="1" dirty="0"/>
              <a:t>ARM Cortex-A8 </a:t>
            </a:r>
            <a:r>
              <a:rPr lang="es-AR" sz="2400" b="1" dirty="0">
                <a:effectLst>
                  <a:outerShdw blurRad="38100" dist="38100" dir="2700000" algn="tl">
                    <a:srgbClr val="000000">
                      <a:alpha val="43137"/>
                    </a:srgbClr>
                  </a:outerShdw>
                </a:effectLst>
              </a:rPr>
              <a:t>Cauce Segmentado Enteros</a:t>
            </a:r>
            <a:endParaRPr lang="es-AR" sz="2400" dirty="0"/>
          </a:p>
        </p:txBody>
      </p:sp>
      <p:sp>
        <p:nvSpPr>
          <p:cNvPr id="3" name="Marcador de contenido 2">
            <a:extLst>
              <a:ext uri="{FF2B5EF4-FFF2-40B4-BE49-F238E27FC236}">
                <a16:creationId xmlns:a16="http://schemas.microsoft.com/office/drawing/2014/main" id="{3A21016A-FAD4-84B4-C0BF-D9CE52989252}"/>
              </a:ext>
            </a:extLst>
          </p:cNvPr>
          <p:cNvSpPr>
            <a:spLocks noGrp="1"/>
          </p:cNvSpPr>
          <p:nvPr>
            <p:ph idx="1"/>
          </p:nvPr>
        </p:nvSpPr>
        <p:spPr>
          <a:xfrm>
            <a:off x="0" y="908720"/>
            <a:ext cx="8136904" cy="5877272"/>
          </a:xfrm>
        </p:spPr>
        <p:txBody>
          <a:bodyPr>
            <a:normAutofit fontScale="55000" lnSpcReduction="20000"/>
          </a:bodyPr>
          <a:lstStyle/>
          <a:p>
            <a:pPr>
              <a:lnSpc>
                <a:spcPct val="170000"/>
              </a:lnSpc>
              <a:spcBef>
                <a:spcPts val="0"/>
              </a:spcBef>
            </a:pPr>
            <a:r>
              <a:rPr lang="es-ES" sz="2500" kern="100" dirty="0">
                <a:effectLst/>
                <a:latin typeface="Arial" panose="020B0604020202020204" pitchFamily="34" charset="0"/>
                <a:ea typeface="Aptos" panose="020B0004020202020204" pitchFamily="34" charset="0"/>
                <a:cs typeface="Times New Roman" panose="02020603050405020304" pitchFamily="18" charset="0"/>
              </a:rPr>
              <a:t>El procesador Cortex-A8 implementa un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predictor de salto de historial global de dos niveles</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que consiste en el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búfer de destino de salto </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BTB</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Branch Target Buffer</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y del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búfer de historial global </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GHB</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Global </a:t>
            </a:r>
            <a:r>
              <a:rPr lang="es-ES" sz="2500" b="1" kern="100" dirty="0" err="1">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History</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 Buffer</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Esta estructura de datos es accedida en paralelo con la búsqueda de instrucciones. El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BTB</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indica si o no, la actual dirección buscada devolverá una instrucción de bifurcación y su dirección de destino de bifurcación. Contiene 512 entradas. Ante un acierto en el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BTB</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se predice un salto y se accede al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GHB</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El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GHB</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consta de 4096 contadores de 2 bits que codifican la fuerza e información de dirección de los saltos. El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GHB</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está indexado por un historial de 10 bits de la dirección de los últimos diez saltos encontrados y 4 bits del PC. Además del predictor de salto dinámico, se utiliza una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pila de retorno</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para predecir direcciones de retorno de subrutina.</a:t>
            </a:r>
            <a:endParaRPr lang="es-AR" sz="25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70000"/>
              </a:lnSpc>
              <a:spcBef>
                <a:spcPts val="0"/>
              </a:spcBef>
            </a:pPr>
            <a:r>
              <a:rPr lang="es-ES" sz="2500" kern="100" dirty="0">
                <a:effectLst/>
                <a:latin typeface="Arial" panose="020B0604020202020204" pitchFamily="34" charset="0"/>
                <a:ea typeface="Aptos" panose="020B0004020202020204" pitchFamily="34" charset="0"/>
                <a:cs typeface="Times New Roman" panose="02020603050405020304" pitchFamily="18" charset="0"/>
              </a:rPr>
              <a:t>La pila de retorno tiene ocho entradas de 32 bits que almacenan el valor del registro de enlace en r14 y el estado ARM o </a:t>
            </a:r>
            <a:r>
              <a:rPr lang="es-ES" sz="2500" kern="100" dirty="0" err="1">
                <a:effectLst/>
                <a:latin typeface="Arial" panose="020B0604020202020204" pitchFamily="34" charset="0"/>
                <a:ea typeface="Aptos" panose="020B0004020202020204" pitchFamily="34" charset="0"/>
                <a:cs typeface="Times New Roman" panose="02020603050405020304" pitchFamily="18" charset="0"/>
              </a:rPr>
              <a:t>Thumb</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de la función de llamada. Cuando una instrucción de tipo retorno se predice tomada, la pila de retorno proporciona la última dirección y estado colocados en ella.</a:t>
            </a:r>
            <a:endParaRPr lang="es-AR" sz="25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70000"/>
              </a:lnSpc>
              <a:spcBef>
                <a:spcPts val="0"/>
              </a:spcBef>
            </a:pPr>
            <a:r>
              <a:rPr lang="es-ES" sz="2500" kern="100" dirty="0">
                <a:effectLst/>
                <a:latin typeface="Arial" panose="020B0604020202020204" pitchFamily="34" charset="0"/>
                <a:ea typeface="Aptos" panose="020B0004020202020204" pitchFamily="34" charset="0"/>
                <a:cs typeface="Times New Roman" panose="02020603050405020304" pitchFamily="18" charset="0"/>
              </a:rPr>
              <a:t>La </a:t>
            </a:r>
            <a:r>
              <a:rPr lang="es-ES" sz="25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unidad de búsqueda de instrucciones </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puede buscar y poner en cola hasta 12 instrucciones. Emite dos instrucciones a la vez para la unidad de decodificación. La cola permite a la unidad de búsqueda de instrucciones </a:t>
            </a:r>
            <a:r>
              <a:rPr lang="es-ES" sz="2500" kern="100" dirty="0" err="1">
                <a:effectLst/>
                <a:latin typeface="Arial" panose="020B0604020202020204" pitchFamily="34" charset="0"/>
                <a:ea typeface="Aptos" panose="020B0004020202020204" pitchFamily="34" charset="0"/>
                <a:cs typeface="Times New Roman" panose="02020603050405020304" pitchFamily="18" charset="0"/>
              </a:rPr>
              <a:t>prebuscar</a:t>
            </a:r>
            <a:r>
              <a:rPr lang="es-ES" sz="2500" kern="100" dirty="0">
                <a:effectLst/>
                <a:latin typeface="Arial" panose="020B0604020202020204" pitchFamily="34" charset="0"/>
                <a:ea typeface="Aptos" panose="020B0004020202020204" pitchFamily="34" charset="0"/>
                <a:cs typeface="Times New Roman" panose="02020603050405020304" pitchFamily="18" charset="0"/>
              </a:rPr>
              <a:t> hacia delante del resto del cauce de enteros y construir una acumulación de Instrucciones listas para decodificar.</a:t>
            </a:r>
            <a:endParaRPr lang="es-AR" sz="25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Tree>
    <p:extLst>
      <p:ext uri="{BB962C8B-B14F-4D97-AF65-F5344CB8AC3E}">
        <p14:creationId xmlns:p14="http://schemas.microsoft.com/office/powerpoint/2010/main" val="3166683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AD5C8C-214F-7C41-FF2C-0F7B3B3B8BDC}"/>
              </a:ext>
            </a:extLst>
          </p:cNvPr>
          <p:cNvSpPr>
            <a:spLocks noGrp="1"/>
          </p:cNvSpPr>
          <p:nvPr>
            <p:ph type="title"/>
          </p:nvPr>
        </p:nvSpPr>
        <p:spPr>
          <a:xfrm>
            <a:off x="484710" y="452718"/>
            <a:ext cx="7055380" cy="600018"/>
          </a:xfrm>
        </p:spPr>
        <p:txBody>
          <a:bodyPr/>
          <a:lstStyle/>
          <a:p>
            <a:r>
              <a:rPr lang="es-AR" sz="2400" b="1" dirty="0"/>
              <a:t>ARM Cortex-A8 </a:t>
            </a:r>
            <a:r>
              <a:rPr lang="es-AR" sz="2400" b="1" dirty="0">
                <a:effectLst>
                  <a:outerShdw blurRad="38100" dist="38100" dir="2700000" algn="tl">
                    <a:srgbClr val="000000">
                      <a:alpha val="43137"/>
                    </a:srgbClr>
                  </a:outerShdw>
                </a:effectLst>
              </a:rPr>
              <a:t>Cauce Segmentado Enteros</a:t>
            </a:r>
            <a:endParaRPr lang="es-AR" sz="2400" dirty="0"/>
          </a:p>
        </p:txBody>
      </p:sp>
      <p:sp>
        <p:nvSpPr>
          <p:cNvPr id="3" name="Marcador de contenido 2">
            <a:extLst>
              <a:ext uri="{FF2B5EF4-FFF2-40B4-BE49-F238E27FC236}">
                <a16:creationId xmlns:a16="http://schemas.microsoft.com/office/drawing/2014/main" id="{AC5F0F98-705C-259F-1BB5-80A9949DDC9D}"/>
              </a:ext>
            </a:extLst>
          </p:cNvPr>
          <p:cNvSpPr>
            <a:spLocks noGrp="1"/>
          </p:cNvSpPr>
          <p:nvPr>
            <p:ph idx="1"/>
          </p:nvPr>
        </p:nvSpPr>
        <p:spPr>
          <a:xfrm>
            <a:off x="107504" y="1452907"/>
            <a:ext cx="8496944" cy="4952375"/>
          </a:xfrm>
        </p:spPr>
        <p:txBody>
          <a:bodyPr>
            <a:normAutofit fontScale="85000" lnSpcReduction="20000"/>
          </a:bodyPr>
          <a:lstStyle/>
          <a:p>
            <a:pPr>
              <a:lnSpc>
                <a:spcPct val="115000"/>
              </a:lnSpc>
              <a:spcAft>
                <a:spcPts val="800"/>
              </a:spcAft>
              <a:buFont typeface="Wingdings" panose="05000000000000000000" pitchFamily="2" charset="2"/>
              <a:buChar char="v"/>
            </a:pPr>
            <a:r>
              <a:rPr lang="es-ES" sz="19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Unidad de decodificación de instrucciones (b)</a:t>
            </a:r>
            <a:endParaRPr lang="es-AR" sz="19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endParaRPr>
          </a:p>
          <a:p>
            <a:pPr>
              <a:lnSpc>
                <a:spcPct val="115000"/>
              </a:lnSpc>
              <a:spcAft>
                <a:spcPts val="800"/>
              </a:spcAft>
            </a:pPr>
            <a:r>
              <a:rPr lang="es-ES" sz="1800" kern="100" dirty="0">
                <a:effectLst/>
                <a:latin typeface="Arial" panose="020B0604020202020204" pitchFamily="34" charset="0"/>
                <a:ea typeface="Aptos" panose="020B0004020202020204" pitchFamily="34" charset="0"/>
                <a:cs typeface="Times New Roman" panose="02020603050405020304" pitchFamily="18" charset="0"/>
              </a:rPr>
              <a:t>La unidad de decodificación de instrucciones decodifica y secuencia todas las instrucciones ARM y </a:t>
            </a:r>
            <a:r>
              <a:rPr lang="es-ES" sz="1800" kern="100" dirty="0" err="1">
                <a:effectLst/>
                <a:latin typeface="Arial" panose="020B0604020202020204" pitchFamily="34" charset="0"/>
                <a:ea typeface="Aptos" panose="020B0004020202020204" pitchFamily="34" charset="0"/>
                <a:cs typeface="Times New Roman" panose="02020603050405020304" pitchFamily="18" charset="0"/>
              </a:rPr>
              <a:t>Thumb</a:t>
            </a:r>
            <a:r>
              <a:rPr lang="es-ES" sz="1800" kern="100" dirty="0">
                <a:effectLst/>
                <a:latin typeface="Arial" panose="020B0604020202020204" pitchFamily="34" charset="0"/>
                <a:ea typeface="Aptos" panose="020B0004020202020204" pitchFamily="34" charset="0"/>
                <a:cs typeface="Times New Roman" panose="02020603050405020304" pitchFamily="18" charset="0"/>
              </a:rPr>
              <a:t>.</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ES" sz="1800" kern="100" dirty="0">
                <a:effectLst/>
                <a:latin typeface="Arial" panose="020B0604020202020204" pitchFamily="34" charset="0"/>
                <a:ea typeface="Aptos" panose="020B0004020202020204" pitchFamily="34" charset="0"/>
                <a:cs typeface="Times New Roman" panose="02020603050405020304" pitchFamily="18" charset="0"/>
              </a:rPr>
              <a:t>Tiene una estructura de cauce dual, llamada pipe0 y pipe1, de modo que dos instrucciones pueden progresar a través de la unidad a la vez. Cuando se emiten dos instrucciones desde el cauce de decodificación de instrucciones, pipe0 siempre contendrá la instrucción más antigua en el orden del programa.</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ES" sz="1800" kern="100" dirty="0">
                <a:effectLst/>
                <a:latin typeface="Arial" panose="020B0604020202020204" pitchFamily="34" charset="0"/>
                <a:ea typeface="Aptos" panose="020B0004020202020204" pitchFamily="34" charset="0"/>
                <a:cs typeface="Times New Roman" panose="02020603050405020304" pitchFamily="18" charset="0"/>
              </a:rPr>
              <a:t>Esto significa que, si la instrucción en pipe0 no puede emitirse, entonces la instrucción en pipe1 no se emitirá. Todas las instrucciones emitidas avanzan en orden a lo largo del cauce de ejecución con los resultados escritos nuevamente en el banco de registros al final del cauce de ejecución.</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ES" sz="1800" kern="100" dirty="0">
                <a:effectLst/>
                <a:latin typeface="Arial" panose="020B0604020202020204" pitchFamily="34" charset="0"/>
                <a:ea typeface="Aptos" panose="020B0004020202020204" pitchFamily="34" charset="0"/>
                <a:cs typeface="Times New Roman" panose="02020603050405020304" pitchFamily="18" charset="0"/>
              </a:rPr>
              <a:t>Esta emisión y retiro de instrucciones en orden previene peligros de </a:t>
            </a:r>
            <a:r>
              <a:rPr lang="es-ES" sz="18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dependencia verdadera de datos </a:t>
            </a:r>
            <a:r>
              <a:rPr lang="es-ES" sz="1800" kern="100" dirty="0">
                <a:effectLst/>
                <a:latin typeface="Arial" panose="020B0604020202020204" pitchFamily="34" charset="0"/>
                <a:ea typeface="Aptos" panose="020B0004020202020204" pitchFamily="34" charset="0"/>
                <a:cs typeface="Times New Roman" panose="02020603050405020304" pitchFamily="18" charset="0"/>
              </a:rPr>
              <a:t>(</a:t>
            </a:r>
            <a:r>
              <a:rPr lang="es-ES" sz="18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WAR</a:t>
            </a:r>
            <a:r>
              <a:rPr lang="es-ES" sz="1800" kern="100" dirty="0">
                <a:effectLst/>
                <a:latin typeface="Arial" panose="020B0604020202020204" pitchFamily="34" charset="0"/>
                <a:ea typeface="Aptos" panose="020B0004020202020204" pitchFamily="34" charset="0"/>
                <a:cs typeface="Times New Roman" panose="02020603050405020304" pitchFamily="18" charset="0"/>
              </a:rPr>
              <a:t>) y mantiene el seguimiento de los peligros de </a:t>
            </a:r>
            <a:r>
              <a:rPr lang="es-ES" sz="18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dependencia de salida </a:t>
            </a:r>
            <a:r>
              <a:rPr lang="es-ES" sz="1800" kern="100" dirty="0">
                <a:effectLst/>
                <a:latin typeface="Arial" panose="020B0604020202020204" pitchFamily="34" charset="0"/>
                <a:ea typeface="Aptos" panose="020B0004020202020204" pitchFamily="34" charset="0"/>
                <a:cs typeface="Times New Roman" panose="02020603050405020304" pitchFamily="18" charset="0"/>
              </a:rPr>
              <a:t>(</a:t>
            </a:r>
            <a:r>
              <a:rPr lang="es-ES" sz="18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WAW</a:t>
            </a:r>
            <a:r>
              <a:rPr lang="es-ES" sz="1800" kern="100" dirty="0">
                <a:effectLst/>
                <a:latin typeface="Arial" panose="020B0604020202020204" pitchFamily="34" charset="0"/>
                <a:ea typeface="Aptos" panose="020B0004020202020204" pitchFamily="34" charset="0"/>
                <a:cs typeface="Times New Roman" panose="02020603050405020304" pitchFamily="18" charset="0"/>
              </a:rPr>
              <a:t>) y la recuperación desde condiciones de descarga son directos. Por lo tanto, la principal preocupación del cauce de decodificación de instrucciones es la prevención de peligros de </a:t>
            </a:r>
            <a:r>
              <a:rPr lang="es-ES" sz="1800" b="1" kern="100" dirty="0" err="1">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antidependencia</a:t>
            </a:r>
            <a:r>
              <a:rPr lang="es-ES" sz="18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 </a:t>
            </a:r>
            <a:r>
              <a:rPr lang="es-ES" sz="1800" kern="100" dirty="0">
                <a:effectLst/>
                <a:latin typeface="Arial" panose="020B0604020202020204" pitchFamily="34" charset="0"/>
                <a:ea typeface="Aptos" panose="020B0004020202020204" pitchFamily="34" charset="0"/>
                <a:cs typeface="Times New Roman" panose="02020603050405020304" pitchFamily="18" charset="0"/>
              </a:rPr>
              <a:t>(</a:t>
            </a:r>
            <a:r>
              <a:rPr lang="es-ES" sz="18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Times New Roman" panose="02020603050405020304" pitchFamily="18" charset="0"/>
              </a:rPr>
              <a:t>RAW</a:t>
            </a:r>
            <a:r>
              <a:rPr lang="es-ES" sz="1800" kern="100" dirty="0">
                <a:effectLst/>
                <a:latin typeface="Arial" panose="020B0604020202020204" pitchFamily="34" charset="0"/>
                <a:ea typeface="Aptos" panose="020B0004020202020204" pitchFamily="34" charset="0"/>
                <a:cs typeface="Times New Roman" panose="02020603050405020304" pitchFamily="18" charset="0"/>
              </a:rPr>
              <a:t>).</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Tree>
    <p:extLst>
      <p:ext uri="{BB962C8B-B14F-4D97-AF65-F5344CB8AC3E}">
        <p14:creationId xmlns:p14="http://schemas.microsoft.com/office/powerpoint/2010/main" val="1777821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27E942-ED9D-ACBF-AA61-F560AE6D64EC}"/>
              </a:ext>
            </a:extLst>
          </p:cNvPr>
          <p:cNvSpPr>
            <a:spLocks noGrp="1"/>
          </p:cNvSpPr>
          <p:nvPr>
            <p:ph type="title"/>
          </p:nvPr>
        </p:nvSpPr>
        <p:spPr>
          <a:xfrm>
            <a:off x="395536" y="452718"/>
            <a:ext cx="7144554" cy="528010"/>
          </a:xfrm>
        </p:spPr>
        <p:txBody>
          <a:bodyPr/>
          <a:lstStyle/>
          <a:p>
            <a:r>
              <a:rPr lang="es-AR" sz="2400" b="1" dirty="0"/>
              <a:t>ARM Cortex-A8 </a:t>
            </a:r>
            <a:r>
              <a:rPr lang="es-AR" sz="2400" b="1" dirty="0">
                <a:effectLst>
                  <a:outerShdw blurRad="38100" dist="38100" dir="2700000" algn="tl">
                    <a:srgbClr val="000000">
                      <a:alpha val="43137"/>
                    </a:srgbClr>
                  </a:outerShdw>
                </a:effectLst>
              </a:rPr>
              <a:t>Cauce Segmentado Enteros</a:t>
            </a:r>
            <a:endParaRPr lang="es-AR" sz="2400" dirty="0"/>
          </a:p>
        </p:txBody>
      </p:sp>
      <p:sp>
        <p:nvSpPr>
          <p:cNvPr id="3" name="Marcador de contenido 2">
            <a:extLst>
              <a:ext uri="{FF2B5EF4-FFF2-40B4-BE49-F238E27FC236}">
                <a16:creationId xmlns:a16="http://schemas.microsoft.com/office/drawing/2014/main" id="{FFF31C10-0746-920B-F306-E30A9601C532}"/>
              </a:ext>
            </a:extLst>
          </p:cNvPr>
          <p:cNvSpPr>
            <a:spLocks noGrp="1"/>
          </p:cNvSpPr>
          <p:nvPr>
            <p:ph idx="1"/>
          </p:nvPr>
        </p:nvSpPr>
        <p:spPr>
          <a:xfrm>
            <a:off x="107504" y="1628800"/>
            <a:ext cx="7992888" cy="4195481"/>
          </a:xfrm>
        </p:spPr>
        <p:txBody>
          <a:bodyPr>
            <a:normAutofit fontScale="92500" lnSpcReduction="20000"/>
          </a:bodyPr>
          <a:lstStyle/>
          <a:p>
            <a:pPr>
              <a:lnSpc>
                <a:spcPct val="115000"/>
              </a:lnSpc>
              <a:spcAft>
                <a:spcPts val="800"/>
              </a:spcAft>
            </a:pPr>
            <a:r>
              <a:rPr lang="es-ES" sz="1800" kern="100" dirty="0">
                <a:effectLst/>
                <a:latin typeface="Arial" panose="020B0604020202020204" pitchFamily="34" charset="0"/>
                <a:ea typeface="Aptos" panose="020B0004020202020204" pitchFamily="34" charset="0"/>
                <a:cs typeface="Times New Roman" panose="02020603050405020304" pitchFamily="18" charset="0"/>
              </a:rPr>
              <a:t>Cada instrucción pasa por cinco etapas de procesamiento:</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marL="849630" lvl="1">
              <a:lnSpc>
                <a:spcPct val="115000"/>
              </a:lnSpc>
              <a:spcAft>
                <a:spcPts val="800"/>
              </a:spcAft>
              <a:buFont typeface="Wingdings" panose="05000000000000000000" pitchFamily="2" charset="2"/>
              <a:buChar char="q"/>
            </a:pPr>
            <a:r>
              <a:rPr lang="es-ES" sz="1700" b="1" kern="100" dirty="0">
                <a:effectLst/>
                <a:latin typeface="Arial" panose="020B0604020202020204" pitchFamily="34" charset="0"/>
                <a:ea typeface="Aptos" panose="020B0004020202020204" pitchFamily="34" charset="0"/>
                <a:cs typeface="Arial" panose="020B0604020202020204" pitchFamily="34" charset="0"/>
              </a:rPr>
              <a:t>D0</a:t>
            </a:r>
            <a:r>
              <a:rPr lang="es-ES" sz="1700" kern="100" dirty="0">
                <a:effectLst/>
                <a:latin typeface="Arial" panose="020B0604020202020204" pitchFamily="34" charset="0"/>
                <a:ea typeface="Aptos" panose="020B0004020202020204" pitchFamily="34" charset="0"/>
                <a:cs typeface="Arial" panose="020B0604020202020204" pitchFamily="34" charset="0"/>
              </a:rPr>
              <a:t>: Las instrucciones </a:t>
            </a:r>
            <a:r>
              <a:rPr lang="es-ES" sz="1700" kern="100" dirty="0" err="1">
                <a:effectLst/>
                <a:latin typeface="Arial" panose="020B0604020202020204" pitchFamily="34" charset="0"/>
                <a:ea typeface="Aptos" panose="020B0004020202020204" pitchFamily="34" charset="0"/>
                <a:cs typeface="Arial" panose="020B0604020202020204" pitchFamily="34" charset="0"/>
              </a:rPr>
              <a:t>Thumb</a:t>
            </a:r>
            <a:r>
              <a:rPr lang="es-ES" sz="1700" kern="100" dirty="0">
                <a:effectLst/>
                <a:latin typeface="Arial" panose="020B0604020202020204" pitchFamily="34" charset="0"/>
                <a:ea typeface="Aptos" panose="020B0004020202020204" pitchFamily="34" charset="0"/>
                <a:cs typeface="Arial" panose="020B0604020202020204" pitchFamily="34" charset="0"/>
              </a:rPr>
              <a:t> (16 bits) se descomprimen en instrucciones ARM de 32 bits. Una función de decodificación preliminar es realizada.</a:t>
            </a:r>
            <a:endParaRPr lang="es-AR" sz="1700" kern="100" dirty="0">
              <a:effectLst/>
              <a:latin typeface="Arial" panose="020B0604020202020204" pitchFamily="34" charset="0"/>
              <a:ea typeface="Aptos" panose="020B0004020202020204" pitchFamily="34" charset="0"/>
              <a:cs typeface="Arial" panose="020B0604020202020204" pitchFamily="34" charset="0"/>
            </a:endParaRPr>
          </a:p>
          <a:p>
            <a:pPr marL="849630" lvl="1">
              <a:lnSpc>
                <a:spcPct val="115000"/>
              </a:lnSpc>
              <a:spcAft>
                <a:spcPts val="800"/>
              </a:spcAft>
              <a:buFont typeface="Wingdings" panose="05000000000000000000" pitchFamily="2" charset="2"/>
              <a:buChar char="q"/>
            </a:pPr>
            <a:r>
              <a:rPr lang="es-ES" sz="1700" b="1" kern="100" dirty="0">
                <a:effectLst/>
                <a:latin typeface="Arial" panose="020B0604020202020204" pitchFamily="34" charset="0"/>
                <a:ea typeface="Aptos" panose="020B0004020202020204" pitchFamily="34" charset="0"/>
                <a:cs typeface="Arial" panose="020B0604020202020204" pitchFamily="34" charset="0"/>
              </a:rPr>
              <a:t>D1</a:t>
            </a:r>
            <a:r>
              <a:rPr lang="es-ES" sz="1700" kern="100" dirty="0">
                <a:effectLst/>
                <a:latin typeface="Arial" panose="020B0604020202020204" pitchFamily="34" charset="0"/>
                <a:ea typeface="Aptos" panose="020B0004020202020204" pitchFamily="34" charset="0"/>
                <a:cs typeface="Arial" panose="020B0604020202020204" pitchFamily="34" charset="0"/>
              </a:rPr>
              <a:t>: Se completa la función de decodificación de instrucciones.</a:t>
            </a:r>
            <a:endParaRPr lang="es-AR" sz="1700" kern="100" dirty="0">
              <a:effectLst/>
              <a:latin typeface="Arial" panose="020B0604020202020204" pitchFamily="34" charset="0"/>
              <a:ea typeface="Aptos" panose="020B0004020202020204" pitchFamily="34" charset="0"/>
              <a:cs typeface="Arial" panose="020B0604020202020204" pitchFamily="34" charset="0"/>
            </a:endParaRPr>
          </a:p>
          <a:p>
            <a:pPr marL="849630" lvl="1">
              <a:lnSpc>
                <a:spcPct val="115000"/>
              </a:lnSpc>
              <a:spcAft>
                <a:spcPts val="800"/>
              </a:spcAft>
              <a:buFont typeface="Wingdings" panose="05000000000000000000" pitchFamily="2" charset="2"/>
              <a:buChar char="q"/>
            </a:pPr>
            <a:r>
              <a:rPr lang="es-ES" sz="1700" b="1" kern="100" dirty="0">
                <a:effectLst/>
                <a:latin typeface="Arial" panose="020B0604020202020204" pitchFamily="34" charset="0"/>
                <a:ea typeface="Aptos" panose="020B0004020202020204" pitchFamily="34" charset="0"/>
                <a:cs typeface="Arial" panose="020B0604020202020204" pitchFamily="34" charset="0"/>
              </a:rPr>
              <a:t>D2</a:t>
            </a:r>
            <a:r>
              <a:rPr lang="es-ES" sz="1700" kern="100" dirty="0">
                <a:effectLst/>
                <a:latin typeface="Arial" panose="020B0604020202020204" pitchFamily="34" charset="0"/>
                <a:ea typeface="Aptos" panose="020B0004020202020204" pitchFamily="34" charset="0"/>
                <a:cs typeface="Arial" panose="020B0604020202020204" pitchFamily="34" charset="0"/>
              </a:rPr>
              <a:t>: Esta etapa escribe instrucciones y lee instrucciones de la estructura de la cola de pendientes/reproducción.</a:t>
            </a:r>
            <a:endParaRPr lang="es-AR" sz="1700" kern="100" dirty="0">
              <a:effectLst/>
              <a:latin typeface="Arial" panose="020B0604020202020204" pitchFamily="34" charset="0"/>
              <a:ea typeface="Aptos" panose="020B0004020202020204" pitchFamily="34" charset="0"/>
              <a:cs typeface="Arial" panose="020B0604020202020204" pitchFamily="34" charset="0"/>
            </a:endParaRPr>
          </a:p>
          <a:p>
            <a:pPr marL="849630" lvl="1">
              <a:lnSpc>
                <a:spcPct val="115000"/>
              </a:lnSpc>
              <a:spcAft>
                <a:spcPts val="800"/>
              </a:spcAft>
              <a:buFont typeface="Wingdings" panose="05000000000000000000" pitchFamily="2" charset="2"/>
              <a:buChar char="q"/>
            </a:pPr>
            <a:r>
              <a:rPr lang="es-ES" sz="1700" b="1" kern="100" dirty="0">
                <a:effectLst/>
                <a:latin typeface="Arial" panose="020B0604020202020204" pitchFamily="34" charset="0"/>
                <a:ea typeface="Aptos" panose="020B0004020202020204" pitchFamily="34" charset="0"/>
                <a:cs typeface="Arial" panose="020B0604020202020204" pitchFamily="34" charset="0"/>
              </a:rPr>
              <a:t>D3</a:t>
            </a:r>
            <a:r>
              <a:rPr lang="es-ES" sz="1700" kern="100" dirty="0">
                <a:effectLst/>
                <a:latin typeface="Arial" panose="020B0604020202020204" pitchFamily="34" charset="0"/>
                <a:ea typeface="Aptos" panose="020B0004020202020204" pitchFamily="34" charset="0"/>
                <a:cs typeface="Arial" panose="020B0604020202020204" pitchFamily="34" charset="0"/>
              </a:rPr>
              <a:t>: Esta etapa contiene la lógica de planificación de instrucciones. Un marcador predice la disponibilidad de registros utilizando técnicas de planificación estática. La verificación de peligros también se hace en esta etapa.</a:t>
            </a:r>
            <a:endParaRPr lang="es-AR" sz="1700" kern="100" dirty="0">
              <a:effectLst/>
              <a:latin typeface="Arial" panose="020B0604020202020204" pitchFamily="34" charset="0"/>
              <a:ea typeface="Aptos" panose="020B0004020202020204" pitchFamily="34" charset="0"/>
              <a:cs typeface="Arial" panose="020B0604020202020204" pitchFamily="34" charset="0"/>
            </a:endParaRPr>
          </a:p>
          <a:p>
            <a:pPr marL="849630" lvl="1">
              <a:lnSpc>
                <a:spcPct val="115000"/>
              </a:lnSpc>
              <a:spcAft>
                <a:spcPts val="800"/>
              </a:spcAft>
              <a:buFont typeface="Wingdings" panose="05000000000000000000" pitchFamily="2" charset="2"/>
              <a:buChar char="q"/>
            </a:pPr>
            <a:r>
              <a:rPr lang="es-ES" sz="1700" b="1" kern="100" dirty="0">
                <a:effectLst/>
                <a:latin typeface="Arial" panose="020B0604020202020204" pitchFamily="34" charset="0"/>
                <a:ea typeface="Aptos" panose="020B0004020202020204" pitchFamily="34" charset="0"/>
                <a:cs typeface="Arial" panose="020B0604020202020204" pitchFamily="34" charset="0"/>
              </a:rPr>
              <a:t>D4</a:t>
            </a:r>
            <a:r>
              <a:rPr lang="es-ES" sz="1700" kern="100" dirty="0">
                <a:effectLst/>
                <a:latin typeface="Arial" panose="020B0604020202020204" pitchFamily="34" charset="0"/>
                <a:ea typeface="Aptos" panose="020B0004020202020204" pitchFamily="34" charset="0"/>
                <a:cs typeface="Arial" panose="020B0604020202020204" pitchFamily="34" charset="0"/>
              </a:rPr>
              <a:t>: Realiza la decodificación final de todas las señales de control requeridas por las unidades de ejecución de enteros y de carga/almacenamiento.</a:t>
            </a:r>
            <a:endParaRPr lang="es-AR" sz="1700" kern="100" dirty="0">
              <a:effectLst/>
              <a:latin typeface="Arial" panose="020B0604020202020204" pitchFamily="34" charset="0"/>
              <a:ea typeface="Aptos" panose="020B0004020202020204" pitchFamily="34" charset="0"/>
              <a:cs typeface="Arial" panose="020B0604020202020204" pitchFamily="34" charset="0"/>
            </a:endParaRPr>
          </a:p>
          <a:p>
            <a:endParaRPr lang="es-AR" dirty="0"/>
          </a:p>
        </p:txBody>
      </p:sp>
    </p:spTree>
    <p:extLst>
      <p:ext uri="{BB962C8B-B14F-4D97-AF65-F5344CB8AC3E}">
        <p14:creationId xmlns:p14="http://schemas.microsoft.com/office/powerpoint/2010/main" val="3400497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64155F-7AAF-B067-F335-DD8B581BCCAF}"/>
              </a:ext>
            </a:extLst>
          </p:cNvPr>
          <p:cNvSpPr>
            <a:spLocks noGrp="1"/>
          </p:cNvSpPr>
          <p:nvPr>
            <p:ph type="title"/>
          </p:nvPr>
        </p:nvSpPr>
        <p:spPr>
          <a:xfrm>
            <a:off x="484710" y="452718"/>
            <a:ext cx="7055380" cy="744034"/>
          </a:xfrm>
        </p:spPr>
        <p:txBody>
          <a:bodyPr/>
          <a:lstStyle/>
          <a:p>
            <a:r>
              <a:rPr lang="es-AR" sz="2400" b="1" dirty="0"/>
              <a:t>ARM Cortex-A8 </a:t>
            </a:r>
            <a:r>
              <a:rPr lang="es-AR" sz="2400" b="1" dirty="0">
                <a:effectLst>
                  <a:outerShdw blurRad="38100" dist="38100" dir="2700000" algn="tl">
                    <a:srgbClr val="000000">
                      <a:alpha val="43137"/>
                    </a:srgbClr>
                  </a:outerShdw>
                </a:effectLst>
              </a:rPr>
              <a:t>Cauce Segmentado Enteros</a:t>
            </a:r>
            <a:endParaRPr lang="es-AR" sz="2400" dirty="0"/>
          </a:p>
        </p:txBody>
      </p:sp>
      <p:sp>
        <p:nvSpPr>
          <p:cNvPr id="3" name="Marcador de contenido 2">
            <a:extLst>
              <a:ext uri="{FF2B5EF4-FFF2-40B4-BE49-F238E27FC236}">
                <a16:creationId xmlns:a16="http://schemas.microsoft.com/office/drawing/2014/main" id="{5481FF4F-4592-1009-F909-9A070DC3A7AC}"/>
              </a:ext>
            </a:extLst>
          </p:cNvPr>
          <p:cNvSpPr>
            <a:spLocks noGrp="1"/>
          </p:cNvSpPr>
          <p:nvPr>
            <p:ph idx="1"/>
          </p:nvPr>
        </p:nvSpPr>
        <p:spPr>
          <a:xfrm>
            <a:off x="0" y="987348"/>
            <a:ext cx="8798055" cy="5754020"/>
          </a:xfrm>
        </p:spPr>
        <p:txBody>
          <a:bodyPr>
            <a:noAutofit/>
          </a:bodyPr>
          <a:lstStyle/>
          <a:p>
            <a:pPr>
              <a:lnSpc>
                <a:spcPct val="115000"/>
              </a:lnSpc>
              <a:spcAft>
                <a:spcPts val="800"/>
              </a:spcAft>
            </a:pPr>
            <a:r>
              <a:rPr lang="es-ES" sz="1600" kern="100" dirty="0">
                <a:effectLst/>
                <a:latin typeface="Arial" panose="020B0604020202020204" pitchFamily="34" charset="0"/>
                <a:ea typeface="Aptos" panose="020B0004020202020204" pitchFamily="34" charset="0"/>
                <a:cs typeface="Times New Roman" panose="02020603050405020304" pitchFamily="18" charset="0"/>
              </a:rPr>
              <a:t>En las dos primeras etapas, se determinan, el tipo de instrucción, los operandos de origen y destino, y los recursos requeridos.</a:t>
            </a:r>
            <a:endParaRPr lang="es-AR"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ES" sz="1600" kern="100" dirty="0">
                <a:effectLst/>
                <a:latin typeface="Arial" panose="020B0604020202020204" pitchFamily="34" charset="0"/>
                <a:ea typeface="Aptos" panose="020B0004020202020204" pitchFamily="34" charset="0"/>
                <a:cs typeface="Times New Roman" panose="02020603050405020304" pitchFamily="18" charset="0"/>
              </a:rPr>
              <a:t> Algunas menos comúnmente utilizadas instrucciones se denominan instrucciones </a:t>
            </a:r>
            <a:r>
              <a:rPr lang="es-ES" sz="1600" kern="100" dirty="0" err="1">
                <a:effectLst/>
                <a:latin typeface="Arial" panose="020B0604020202020204" pitchFamily="34" charset="0"/>
                <a:ea typeface="Aptos" panose="020B0004020202020204" pitchFamily="34" charset="0"/>
                <a:cs typeface="Times New Roman" panose="02020603050405020304" pitchFamily="18" charset="0"/>
              </a:rPr>
              <a:t>multiciclo</a:t>
            </a:r>
            <a:r>
              <a:rPr lang="es-ES" sz="1600" kern="100" dirty="0">
                <a:effectLst/>
                <a:latin typeface="Arial" panose="020B0604020202020204" pitchFamily="34" charset="0"/>
                <a:ea typeface="Aptos" panose="020B0004020202020204" pitchFamily="34" charset="0"/>
                <a:cs typeface="Times New Roman" panose="02020603050405020304" pitchFamily="18" charset="0"/>
              </a:rPr>
              <a:t>. La etapa D1 rompe estas instrucciones dividiéndolas en múltiples códigos de operación de instrucciones que se secuencian individualmente a través del canal de ejecución.</a:t>
            </a:r>
            <a:endParaRPr lang="es-AR"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ES" sz="1600" kern="100" dirty="0">
                <a:effectLst/>
                <a:latin typeface="Arial" panose="020B0604020202020204" pitchFamily="34" charset="0"/>
                <a:ea typeface="Aptos" panose="020B0004020202020204" pitchFamily="34" charset="0"/>
                <a:cs typeface="Times New Roman" panose="02020603050405020304" pitchFamily="18" charset="0"/>
              </a:rPr>
              <a:t>La cola pendiente tiene dos propósitos. En primer lugar, evita que una señal de demora desde D3 se expanda más arriba en el cauce. En segundo lugar, al almacenar en el búfer las instrucciones, siempre debe haber dos instrucciones disponibles para el cauce dual. En el caso cuando solo se emite una instrucción, la cola pendiente permite que se envíen dos instrucciones para proceder juntas por el cauce, incluso si fueron enviadas originalmente desde la unidad de búsqueda en diferentes ciclos </a:t>
            </a:r>
            <a:endParaRPr lang="es-AR"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ES" sz="1600" kern="100" dirty="0">
                <a:effectLst/>
                <a:latin typeface="Arial" panose="020B0604020202020204" pitchFamily="34" charset="0"/>
                <a:ea typeface="Aptos" panose="020B0004020202020204" pitchFamily="34" charset="0"/>
                <a:cs typeface="Times New Roman" panose="02020603050405020304" pitchFamily="18" charset="0"/>
              </a:rPr>
              <a:t>La operación de repetición está diseñada para hacer frente a los efectos del sistema de memoria sobre el tiempo de instrucción. Las instrucciones se planifican estáticamente en la etapa D3 según una predicción de cuándo estará disponible el operando fuente. Cualquier demora en el sistema de memoria puede resultar en un retraso mínimo de 8 ciclos. Este retraso mínimo de 8 ciclos se equilibra con el mínimo número de ciclos posibles para recibir datos de la caché L2 en caso de una carga pérdida en L1. </a:t>
            </a:r>
            <a:endParaRPr lang="es-AR"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ES" sz="1100" kern="100" dirty="0">
                <a:effectLst/>
                <a:latin typeface="Arial" panose="020B0604020202020204" pitchFamily="34" charset="0"/>
                <a:ea typeface="Aptos" panose="020B0004020202020204" pitchFamily="34" charset="0"/>
                <a:cs typeface="Times New Roman" panose="02020603050405020304" pitchFamily="18" charset="0"/>
              </a:rPr>
              <a:t>. </a:t>
            </a:r>
            <a:endParaRPr lang="es-AR"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060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EAAB3-10E1-D6FA-10DA-75A3B92D0E76}"/>
              </a:ext>
            </a:extLst>
          </p:cNvPr>
          <p:cNvSpPr>
            <a:spLocks noGrp="1"/>
          </p:cNvSpPr>
          <p:nvPr>
            <p:ph type="title"/>
          </p:nvPr>
        </p:nvSpPr>
        <p:spPr>
          <a:xfrm>
            <a:off x="484710" y="452718"/>
            <a:ext cx="7055380" cy="600018"/>
          </a:xfrm>
        </p:spPr>
        <p:txBody>
          <a:bodyPr/>
          <a:lstStyle/>
          <a:p>
            <a:r>
              <a:rPr lang="es-AR" sz="2400" b="1" dirty="0"/>
              <a:t>ARM Cortex-A8 </a:t>
            </a:r>
            <a:r>
              <a:rPr lang="es-AR" sz="2400" b="1" dirty="0">
                <a:effectLst>
                  <a:outerShdw blurRad="38100" dist="38100" dir="2700000" algn="tl">
                    <a:srgbClr val="000000">
                      <a:alpha val="43137"/>
                    </a:srgbClr>
                  </a:outerShdw>
                </a:effectLst>
              </a:rPr>
              <a:t>Cauce Segmentado Enteros</a:t>
            </a:r>
            <a:endParaRPr lang="es-AR" sz="2400" dirty="0"/>
          </a:p>
        </p:txBody>
      </p:sp>
      <p:sp>
        <p:nvSpPr>
          <p:cNvPr id="3" name="Marcador de contenido 2">
            <a:extLst>
              <a:ext uri="{FF2B5EF4-FFF2-40B4-BE49-F238E27FC236}">
                <a16:creationId xmlns:a16="http://schemas.microsoft.com/office/drawing/2014/main" id="{536C3CF0-F6E4-8579-3FF6-DD7FBE969057}"/>
              </a:ext>
            </a:extLst>
          </p:cNvPr>
          <p:cNvSpPr>
            <a:spLocks noGrp="1"/>
          </p:cNvSpPr>
          <p:nvPr>
            <p:ph idx="1"/>
          </p:nvPr>
        </p:nvSpPr>
        <p:spPr>
          <a:xfrm>
            <a:off x="454622" y="1700808"/>
            <a:ext cx="7488832" cy="4195481"/>
          </a:xfrm>
        </p:spPr>
        <p:txBody>
          <a:bodyPr>
            <a:normAutofit lnSpcReduction="10000"/>
          </a:bodyPr>
          <a:lstStyle/>
          <a:p>
            <a:pPr>
              <a:lnSpc>
                <a:spcPct val="115000"/>
              </a:lnSpc>
              <a:spcAft>
                <a:spcPts val="800"/>
              </a:spcAft>
            </a:pPr>
            <a:r>
              <a:rPr lang="es-ES" sz="2000" kern="100" dirty="0">
                <a:effectLst/>
                <a:latin typeface="Arial" panose="020B0604020202020204" pitchFamily="34" charset="0"/>
                <a:ea typeface="Aptos" panose="020B0004020202020204" pitchFamily="34" charset="0"/>
                <a:cs typeface="Times New Roman" panose="02020603050405020304" pitchFamily="18" charset="0"/>
              </a:rPr>
              <a:t>Para hacer frente a estas demoras, se utiliza un mecanismo de recuperación para eliminar todas las instrucciones en el cauce de ejecución y volver a emitirlas (reproducirlas). Para admitir la reproducción, Las instrucciones se copian en la cola de reproducción antes de emitirlas y removerlas como ellas reescriben sus resultados y se retiran. Si se emite una señal de repetición, se recuperan las instrucciones de la cola de reproducción y vuelva a ingresar al cauce.</a:t>
            </a:r>
            <a:endParaRPr lang="es-AR" sz="20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ES" sz="2000" kern="100" dirty="0">
                <a:effectLst/>
                <a:latin typeface="Arial" panose="020B0604020202020204" pitchFamily="34" charset="0"/>
                <a:ea typeface="Aptos" panose="020B0004020202020204" pitchFamily="34" charset="0"/>
                <a:cs typeface="Times New Roman" panose="02020603050405020304" pitchFamily="18" charset="0"/>
              </a:rPr>
              <a:t>La unidad decodificadora emite dos instrucciones en paralelo a la unidad de ejecución, a menos que encuentre una restricción de emisión</a:t>
            </a:r>
            <a:endParaRPr lang="es-AR"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Tree>
    <p:extLst>
      <p:ext uri="{BB962C8B-B14F-4D97-AF65-F5344CB8AC3E}">
        <p14:creationId xmlns:p14="http://schemas.microsoft.com/office/powerpoint/2010/main" val="3710108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22921-7D7D-A0ED-75E2-FF4527FC2252}"/>
              </a:ext>
            </a:extLst>
          </p:cNvPr>
          <p:cNvSpPr>
            <a:spLocks noGrp="1"/>
          </p:cNvSpPr>
          <p:nvPr>
            <p:ph type="title"/>
          </p:nvPr>
        </p:nvSpPr>
        <p:spPr>
          <a:xfrm>
            <a:off x="484710" y="452718"/>
            <a:ext cx="7055380" cy="528010"/>
          </a:xfrm>
        </p:spPr>
        <p:txBody>
          <a:bodyPr/>
          <a:lstStyle/>
          <a:p>
            <a:r>
              <a:rPr lang="es-AR" sz="2400" b="1" dirty="0"/>
              <a:t>ARM Cortex-A8 </a:t>
            </a:r>
            <a:r>
              <a:rPr lang="es-AR" sz="2400" b="1" dirty="0">
                <a:effectLst>
                  <a:outerShdw blurRad="38100" dist="38100" dir="2700000" algn="tl">
                    <a:srgbClr val="000000">
                      <a:alpha val="43137"/>
                    </a:srgbClr>
                  </a:outerShdw>
                </a:effectLst>
              </a:rPr>
              <a:t>Cauce Segmentado Enteros</a:t>
            </a:r>
            <a:endParaRPr lang="es-AR" sz="2400" dirty="0"/>
          </a:p>
        </p:txBody>
      </p:sp>
      <p:sp>
        <p:nvSpPr>
          <p:cNvPr id="3" name="Marcador de contenido 2">
            <a:extLst>
              <a:ext uri="{FF2B5EF4-FFF2-40B4-BE49-F238E27FC236}">
                <a16:creationId xmlns:a16="http://schemas.microsoft.com/office/drawing/2014/main" id="{FB56FE21-4CBD-6E2E-C240-BE737FEDBF5A}"/>
              </a:ext>
            </a:extLst>
          </p:cNvPr>
          <p:cNvSpPr>
            <a:spLocks noGrp="1"/>
          </p:cNvSpPr>
          <p:nvPr>
            <p:ph idx="1"/>
          </p:nvPr>
        </p:nvSpPr>
        <p:spPr>
          <a:xfrm>
            <a:off x="0" y="1124744"/>
            <a:ext cx="8424936" cy="5410109"/>
          </a:xfrm>
        </p:spPr>
        <p:txBody>
          <a:bodyPr>
            <a:normAutofit fontScale="32500" lnSpcReduction="20000"/>
          </a:bodyPr>
          <a:lstStyle/>
          <a:p>
            <a:pPr marL="0" indent="0">
              <a:lnSpc>
                <a:spcPct val="115000"/>
              </a:lnSpc>
              <a:spcAft>
                <a:spcPts val="800"/>
              </a:spcAft>
              <a:buNone/>
            </a:pPr>
            <a:r>
              <a:rPr lang="es-ES" sz="56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Unidad de ejecución entera (c)</a:t>
            </a:r>
            <a:endParaRPr lang="es-AR" sz="56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endParaRPr>
          </a:p>
          <a:p>
            <a:pPr>
              <a:lnSpc>
                <a:spcPct val="115000"/>
              </a:lnSpc>
              <a:spcAft>
                <a:spcPts val="800"/>
              </a:spcAft>
            </a:pPr>
            <a:r>
              <a:rPr lang="es-ES" sz="5600" kern="100" dirty="0">
                <a:effectLst/>
                <a:latin typeface="Arial" panose="020B0604020202020204" pitchFamily="34" charset="0"/>
                <a:ea typeface="Aptos" panose="020B0004020202020204" pitchFamily="34" charset="0"/>
                <a:cs typeface="Arial" panose="020B0604020202020204" pitchFamily="34" charset="0"/>
              </a:rPr>
              <a:t>La unidad de ejecución de instrucciones consta de dos cauces simétricos de unidades lógicas aritméticas (ALU), un generador de direcciones para instrucciones de carga y almacenamiento, y el cauce de la multiplicación. Las canalizaciones de ejecución también realizan la reescritura de registros. </a:t>
            </a:r>
            <a:endParaRPr lang="es-AR" sz="5600" kern="100" dirty="0">
              <a:effectLst/>
              <a:latin typeface="Arial" panose="020B0604020202020204" pitchFamily="34" charset="0"/>
              <a:ea typeface="Aptos" panose="020B0004020202020204" pitchFamily="34" charset="0"/>
              <a:cs typeface="Arial" panose="020B0604020202020204" pitchFamily="34" charset="0"/>
            </a:endParaRPr>
          </a:p>
          <a:p>
            <a:pPr>
              <a:lnSpc>
                <a:spcPct val="115000"/>
              </a:lnSpc>
              <a:spcAft>
                <a:spcPts val="800"/>
              </a:spcAft>
            </a:pPr>
            <a:r>
              <a:rPr lang="es-ES" sz="5600" kern="100" dirty="0">
                <a:effectLst/>
                <a:latin typeface="Arial" panose="020B0604020202020204" pitchFamily="34" charset="0"/>
                <a:ea typeface="Aptos" panose="020B0004020202020204" pitchFamily="34" charset="0"/>
                <a:cs typeface="Arial" panose="020B0604020202020204" pitchFamily="34" charset="0"/>
              </a:rPr>
              <a:t>La unidad de ejecución de instrucción:</a:t>
            </a:r>
            <a:endParaRPr lang="es-AR" sz="5600" kern="100" dirty="0">
              <a:effectLst/>
              <a:latin typeface="Arial" panose="020B0604020202020204" pitchFamily="34" charset="0"/>
              <a:ea typeface="Aptos" panose="020B0004020202020204" pitchFamily="34" charset="0"/>
              <a:cs typeface="Arial" panose="020B0604020202020204" pitchFamily="34" charset="0"/>
            </a:endParaRPr>
          </a:p>
          <a:p>
            <a:pPr lvl="1">
              <a:lnSpc>
                <a:spcPct val="115000"/>
              </a:lnSpc>
              <a:spcAft>
                <a:spcPts val="800"/>
              </a:spcAft>
              <a:buFont typeface="Wingdings" panose="05000000000000000000" pitchFamily="2" charset="2"/>
              <a:buChar char="q"/>
            </a:pPr>
            <a:r>
              <a:rPr lang="es-ES" sz="5400" kern="100" dirty="0">
                <a:effectLst/>
                <a:latin typeface="Arial" panose="020B0604020202020204" pitchFamily="34" charset="0"/>
                <a:ea typeface="Aptos" panose="020B0004020202020204" pitchFamily="34" charset="0"/>
                <a:cs typeface="Arial" panose="020B0604020202020204" pitchFamily="34" charset="0"/>
              </a:rPr>
              <a:t>Ejecuta todas las operaciones de multiplicación y ALU de números enteros, incluida la generación de indicadores.</a:t>
            </a:r>
            <a:endParaRPr lang="es-AR" sz="5400" kern="100" dirty="0">
              <a:effectLst/>
              <a:latin typeface="Arial" panose="020B0604020202020204" pitchFamily="34" charset="0"/>
              <a:ea typeface="Aptos" panose="020B0004020202020204" pitchFamily="34" charset="0"/>
              <a:cs typeface="Arial" panose="020B0604020202020204" pitchFamily="34" charset="0"/>
            </a:endParaRPr>
          </a:p>
          <a:p>
            <a:pPr lvl="1">
              <a:lnSpc>
                <a:spcPct val="115000"/>
              </a:lnSpc>
              <a:spcAft>
                <a:spcPts val="800"/>
              </a:spcAft>
              <a:buFont typeface="Wingdings" panose="05000000000000000000" pitchFamily="2" charset="2"/>
              <a:buChar char="q"/>
            </a:pPr>
            <a:r>
              <a:rPr lang="es-ES" sz="5400" kern="100" dirty="0">
                <a:effectLst/>
                <a:latin typeface="Arial" panose="020B0604020202020204" pitchFamily="34" charset="0"/>
                <a:ea typeface="Aptos" panose="020B0004020202020204" pitchFamily="34" charset="0"/>
                <a:cs typeface="Arial" panose="020B0604020202020204" pitchFamily="34" charset="0"/>
              </a:rPr>
              <a:t>Genera las direcciones virtuales para cargas y almacenamiento y el valor base de la reescritura, cuando sea necesario.</a:t>
            </a:r>
            <a:endParaRPr lang="es-AR" sz="5400" kern="100" dirty="0">
              <a:effectLst/>
              <a:latin typeface="Arial" panose="020B0604020202020204" pitchFamily="34" charset="0"/>
              <a:ea typeface="Aptos" panose="020B0004020202020204" pitchFamily="34" charset="0"/>
              <a:cs typeface="Arial" panose="020B0604020202020204" pitchFamily="34" charset="0"/>
            </a:endParaRPr>
          </a:p>
          <a:p>
            <a:pPr lvl="1">
              <a:lnSpc>
                <a:spcPct val="115000"/>
              </a:lnSpc>
              <a:spcAft>
                <a:spcPts val="800"/>
              </a:spcAft>
              <a:buFont typeface="Wingdings" panose="05000000000000000000" pitchFamily="2" charset="2"/>
              <a:buChar char="q"/>
            </a:pPr>
            <a:r>
              <a:rPr lang="es-ES" sz="5400" kern="100" dirty="0">
                <a:effectLst/>
                <a:latin typeface="Arial" panose="020B0604020202020204" pitchFamily="34" charset="0"/>
                <a:ea typeface="Aptos" panose="020B0004020202020204" pitchFamily="34" charset="0"/>
                <a:cs typeface="Arial" panose="020B0604020202020204" pitchFamily="34" charset="0"/>
              </a:rPr>
              <a:t>Proporciona datos formateados para almacenar y reenviar datos e indicadores.</a:t>
            </a:r>
            <a:endParaRPr lang="es-AR" sz="5400" kern="100" dirty="0">
              <a:effectLst/>
              <a:latin typeface="Arial" panose="020B0604020202020204" pitchFamily="34" charset="0"/>
              <a:ea typeface="Aptos" panose="020B0004020202020204" pitchFamily="34" charset="0"/>
              <a:cs typeface="Arial" panose="020B0604020202020204" pitchFamily="34" charset="0"/>
            </a:endParaRPr>
          </a:p>
          <a:p>
            <a:pPr lvl="1">
              <a:lnSpc>
                <a:spcPct val="115000"/>
              </a:lnSpc>
              <a:spcAft>
                <a:spcPts val="800"/>
              </a:spcAft>
              <a:buFont typeface="Wingdings" panose="05000000000000000000" pitchFamily="2" charset="2"/>
              <a:buChar char="q"/>
            </a:pPr>
            <a:r>
              <a:rPr lang="es-ES" sz="5400" kern="100" dirty="0">
                <a:effectLst/>
                <a:latin typeface="Arial" panose="020B0604020202020204" pitchFamily="34" charset="0"/>
                <a:ea typeface="Aptos" panose="020B0004020202020204" pitchFamily="34" charset="0"/>
                <a:cs typeface="Arial" panose="020B0604020202020204" pitchFamily="34" charset="0"/>
              </a:rPr>
              <a:t>Procesa saltos y otros cambios en el flujo de instrucción y evalúa códigos de condición de la instrucción.</a:t>
            </a:r>
            <a:endParaRPr lang="es-AR" sz="5400" kern="100" dirty="0">
              <a:effectLst/>
              <a:latin typeface="Arial" panose="020B0604020202020204" pitchFamily="34" charset="0"/>
              <a:ea typeface="Aptos" panose="020B0004020202020204" pitchFamily="34" charset="0"/>
              <a:cs typeface="Arial" panose="020B0604020202020204" pitchFamily="34" charset="0"/>
            </a:endParaRPr>
          </a:p>
          <a:p>
            <a:pPr>
              <a:lnSpc>
                <a:spcPct val="115000"/>
              </a:lnSpc>
              <a:spcAft>
                <a:spcPts val="800"/>
              </a:spcAft>
            </a:pPr>
            <a:endParaRPr lang="es-AR" sz="5600" kern="100" dirty="0">
              <a:effectLst/>
              <a:latin typeface="Arial" panose="020B0604020202020204" pitchFamily="34" charset="0"/>
              <a:ea typeface="Aptos" panose="020B0004020202020204" pitchFamily="34" charset="0"/>
              <a:cs typeface="Arial" panose="020B0604020202020204" pitchFamily="34" charset="0"/>
            </a:endParaRPr>
          </a:p>
          <a:p>
            <a:endParaRPr lang="es-AR" dirty="0"/>
          </a:p>
        </p:txBody>
      </p:sp>
    </p:spTree>
    <p:extLst>
      <p:ext uri="{BB962C8B-B14F-4D97-AF65-F5344CB8AC3E}">
        <p14:creationId xmlns:p14="http://schemas.microsoft.com/office/powerpoint/2010/main" val="494571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F766A-B776-E4F4-4439-F350A90DCB16}"/>
              </a:ext>
            </a:extLst>
          </p:cNvPr>
          <p:cNvSpPr>
            <a:spLocks noGrp="1"/>
          </p:cNvSpPr>
          <p:nvPr>
            <p:ph type="title"/>
          </p:nvPr>
        </p:nvSpPr>
        <p:spPr>
          <a:xfrm>
            <a:off x="484710" y="452718"/>
            <a:ext cx="7055380" cy="600018"/>
          </a:xfrm>
        </p:spPr>
        <p:txBody>
          <a:bodyPr/>
          <a:lstStyle/>
          <a:p>
            <a:r>
              <a:rPr lang="es-AR" sz="2400" b="1" dirty="0"/>
              <a:t>ARM Cortex-A8 </a:t>
            </a:r>
            <a:r>
              <a:rPr lang="es-AR" sz="2400" b="1" dirty="0">
                <a:effectLst>
                  <a:outerShdw blurRad="38100" dist="38100" dir="2700000" algn="tl">
                    <a:srgbClr val="000000">
                      <a:alpha val="43137"/>
                    </a:srgbClr>
                  </a:outerShdw>
                </a:effectLst>
              </a:rPr>
              <a:t>Cauce Segmentado Enteros</a:t>
            </a:r>
            <a:endParaRPr lang="es-AR" sz="2400" dirty="0"/>
          </a:p>
        </p:txBody>
      </p:sp>
      <p:sp>
        <p:nvSpPr>
          <p:cNvPr id="3" name="Marcador de contenido 2">
            <a:extLst>
              <a:ext uri="{FF2B5EF4-FFF2-40B4-BE49-F238E27FC236}">
                <a16:creationId xmlns:a16="http://schemas.microsoft.com/office/drawing/2014/main" id="{D641CD0B-7938-60CD-2C66-358B32933383}"/>
              </a:ext>
            </a:extLst>
          </p:cNvPr>
          <p:cNvSpPr>
            <a:spLocks noGrp="1"/>
          </p:cNvSpPr>
          <p:nvPr>
            <p:ph idx="1"/>
          </p:nvPr>
        </p:nvSpPr>
        <p:spPr>
          <a:xfrm>
            <a:off x="-5292" y="1452907"/>
            <a:ext cx="8465724" cy="5072437"/>
          </a:xfrm>
        </p:spPr>
        <p:txBody>
          <a:bodyPr>
            <a:normAutofit fontScale="40000" lnSpcReduction="20000"/>
          </a:bodyPr>
          <a:lstStyle/>
          <a:p>
            <a:pPr>
              <a:lnSpc>
                <a:spcPct val="120000"/>
              </a:lnSpc>
              <a:spcBef>
                <a:spcPts val="0"/>
              </a:spcBef>
            </a:pPr>
            <a:r>
              <a:rPr lang="es-ES" sz="4400" kern="100" dirty="0">
                <a:effectLst/>
                <a:latin typeface="Arial" panose="020B0604020202020204" pitchFamily="34" charset="0"/>
                <a:ea typeface="Aptos" panose="020B0004020202020204" pitchFamily="34" charset="0"/>
                <a:cs typeface="Times New Roman" panose="02020603050405020304" pitchFamily="18" charset="0"/>
              </a:rPr>
              <a:t>Para instrucciones ALU, se puede utilizar cualquiera de los cauces, que constan de las siguientes etapas:</a:t>
            </a:r>
            <a:endParaRPr lang="es-AR" sz="4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20000"/>
              </a:lnSpc>
              <a:spcBef>
                <a:spcPts val="0"/>
              </a:spcBef>
              <a:buNone/>
            </a:pPr>
            <a:r>
              <a:rPr lang="es-ES" sz="4400" kern="100" dirty="0">
                <a:effectLst/>
                <a:latin typeface="Arial" panose="020B0604020202020204" pitchFamily="34" charset="0"/>
                <a:ea typeface="Aptos" panose="020B0004020202020204" pitchFamily="34" charset="0"/>
                <a:cs typeface="Times New Roman" panose="02020603050405020304" pitchFamily="18" charset="0"/>
              </a:rPr>
              <a:t> </a:t>
            </a:r>
            <a:endParaRPr lang="es-AR" sz="4400" kern="100" dirty="0">
              <a:effectLst/>
              <a:latin typeface="Aptos" panose="020B0004020202020204" pitchFamily="34" charset="0"/>
              <a:ea typeface="Aptos" panose="020B0004020202020204" pitchFamily="34" charset="0"/>
              <a:cs typeface="Times New Roman" panose="02020603050405020304" pitchFamily="18" charset="0"/>
            </a:endParaRPr>
          </a:p>
          <a:p>
            <a:pPr marL="1135380" lvl="1" indent="-571500">
              <a:lnSpc>
                <a:spcPct val="120000"/>
              </a:lnSpc>
              <a:spcBef>
                <a:spcPts val="0"/>
              </a:spcBef>
              <a:buFont typeface="Wingdings" panose="05000000000000000000" pitchFamily="2" charset="2"/>
              <a:buChar char="q"/>
            </a:pPr>
            <a:r>
              <a:rPr lang="es-ES" sz="4200" b="1" kern="100" dirty="0">
                <a:effectLst/>
                <a:latin typeface="Arial" panose="020B0604020202020204" pitchFamily="34" charset="0"/>
                <a:ea typeface="Aptos" panose="020B0004020202020204" pitchFamily="34" charset="0"/>
                <a:cs typeface="Times New Roman" panose="02020603050405020304" pitchFamily="18" charset="0"/>
              </a:rPr>
              <a:t>E0</a:t>
            </a:r>
            <a:r>
              <a:rPr lang="es-ES" sz="4200" kern="100" dirty="0">
                <a:effectLst/>
                <a:latin typeface="Arial" panose="020B0604020202020204" pitchFamily="34" charset="0"/>
                <a:ea typeface="Aptos" panose="020B0004020202020204" pitchFamily="34" charset="0"/>
                <a:cs typeface="Times New Roman" panose="02020603050405020304" pitchFamily="18" charset="0"/>
              </a:rPr>
              <a:t>:  Acceso al banco de registros. Se pueden leer hasta seis registros del banco de registros para dos instrucciones.</a:t>
            </a:r>
            <a:endParaRPr lang="es-AR" sz="4200" kern="100" dirty="0">
              <a:effectLst/>
              <a:latin typeface="Aptos" panose="020B0004020202020204" pitchFamily="34" charset="0"/>
              <a:ea typeface="Aptos" panose="020B0004020202020204" pitchFamily="34" charset="0"/>
              <a:cs typeface="Times New Roman" panose="02020603050405020304" pitchFamily="18" charset="0"/>
            </a:endParaRPr>
          </a:p>
          <a:p>
            <a:pPr marL="1135380" lvl="1" indent="-571500">
              <a:lnSpc>
                <a:spcPct val="120000"/>
              </a:lnSpc>
              <a:spcBef>
                <a:spcPts val="0"/>
              </a:spcBef>
              <a:buFont typeface="Wingdings" panose="05000000000000000000" pitchFamily="2" charset="2"/>
              <a:buChar char="q"/>
            </a:pPr>
            <a:r>
              <a:rPr lang="es-ES" sz="4200" b="1" kern="100" dirty="0">
                <a:effectLst/>
                <a:latin typeface="Arial" panose="020B0604020202020204" pitchFamily="34" charset="0"/>
                <a:ea typeface="Aptos" panose="020B0004020202020204" pitchFamily="34" charset="0"/>
                <a:cs typeface="Times New Roman" panose="02020603050405020304" pitchFamily="18" charset="0"/>
              </a:rPr>
              <a:t>E1</a:t>
            </a:r>
            <a:r>
              <a:rPr lang="es-ES" sz="4200" kern="100" dirty="0">
                <a:effectLst/>
                <a:latin typeface="Arial" panose="020B0604020202020204" pitchFamily="34" charset="0"/>
                <a:ea typeface="Aptos" panose="020B0004020202020204" pitchFamily="34" charset="0"/>
                <a:cs typeface="Times New Roman" panose="02020603050405020304" pitchFamily="18" charset="0"/>
              </a:rPr>
              <a:t>: Realiza la función de registro de desplazamiento, si es necesaria.</a:t>
            </a:r>
            <a:endParaRPr lang="es-AR" sz="4200" kern="100" dirty="0">
              <a:effectLst/>
              <a:latin typeface="Aptos" panose="020B0004020202020204" pitchFamily="34" charset="0"/>
              <a:ea typeface="Aptos" panose="020B0004020202020204" pitchFamily="34" charset="0"/>
              <a:cs typeface="Times New Roman" panose="02020603050405020304" pitchFamily="18" charset="0"/>
            </a:endParaRPr>
          </a:p>
          <a:p>
            <a:pPr marL="1135380" lvl="1" indent="-571500">
              <a:lnSpc>
                <a:spcPct val="120000"/>
              </a:lnSpc>
              <a:spcBef>
                <a:spcPts val="0"/>
              </a:spcBef>
              <a:buFont typeface="Wingdings" panose="05000000000000000000" pitchFamily="2" charset="2"/>
              <a:buChar char="q"/>
            </a:pPr>
            <a:r>
              <a:rPr lang="es-ES" sz="4200" b="1" kern="100" dirty="0">
                <a:effectLst/>
                <a:latin typeface="Arial" panose="020B0604020202020204" pitchFamily="34" charset="0"/>
                <a:ea typeface="Aptos" panose="020B0004020202020204" pitchFamily="34" charset="0"/>
                <a:cs typeface="Times New Roman" panose="02020603050405020304" pitchFamily="18" charset="0"/>
              </a:rPr>
              <a:t>E2</a:t>
            </a:r>
            <a:r>
              <a:rPr lang="es-ES" sz="4200" kern="100" dirty="0">
                <a:effectLst/>
                <a:latin typeface="Arial" panose="020B0604020202020204" pitchFamily="34" charset="0"/>
                <a:ea typeface="Aptos" panose="020B0004020202020204" pitchFamily="34" charset="0"/>
                <a:cs typeface="Times New Roman" panose="02020603050405020304" pitchFamily="18" charset="0"/>
              </a:rPr>
              <a:t>: La unidad ALU realiza su función.</a:t>
            </a:r>
            <a:endParaRPr lang="es-AR" sz="4200" kern="100" dirty="0">
              <a:effectLst/>
              <a:latin typeface="Aptos" panose="020B0004020202020204" pitchFamily="34" charset="0"/>
              <a:ea typeface="Aptos" panose="020B0004020202020204" pitchFamily="34" charset="0"/>
              <a:cs typeface="Times New Roman" panose="02020603050405020304" pitchFamily="18" charset="0"/>
            </a:endParaRPr>
          </a:p>
          <a:p>
            <a:pPr marL="1135380" lvl="1" indent="-571500">
              <a:lnSpc>
                <a:spcPct val="120000"/>
              </a:lnSpc>
              <a:spcBef>
                <a:spcPts val="0"/>
              </a:spcBef>
              <a:buFont typeface="Wingdings" panose="05000000000000000000" pitchFamily="2" charset="2"/>
              <a:buChar char="q"/>
            </a:pPr>
            <a:r>
              <a:rPr lang="es-ES" sz="4200" b="1" kern="100" dirty="0">
                <a:effectLst/>
                <a:latin typeface="Arial" panose="020B0604020202020204" pitchFamily="34" charset="0"/>
                <a:ea typeface="Aptos" panose="020B0004020202020204" pitchFamily="34" charset="0"/>
                <a:cs typeface="Times New Roman" panose="02020603050405020304" pitchFamily="18" charset="0"/>
              </a:rPr>
              <a:t>E3:</a:t>
            </a:r>
            <a:r>
              <a:rPr lang="es-ES" sz="4200" kern="100" dirty="0">
                <a:effectLst/>
                <a:latin typeface="Arial" panose="020B0604020202020204" pitchFamily="34" charset="0"/>
                <a:ea typeface="Aptos" panose="020B0004020202020204" pitchFamily="34" charset="0"/>
                <a:cs typeface="Times New Roman" panose="02020603050405020304" pitchFamily="18" charset="0"/>
              </a:rPr>
              <a:t> Si es necesario, esta etapa completa la aritmética de saturación utilizada por algunas instrucciones ARM de procesamiento de datos.</a:t>
            </a:r>
            <a:endParaRPr lang="es-AR" sz="4200" kern="100" dirty="0">
              <a:effectLst/>
              <a:latin typeface="Aptos" panose="020B0004020202020204" pitchFamily="34" charset="0"/>
              <a:ea typeface="Aptos" panose="020B0004020202020204" pitchFamily="34" charset="0"/>
              <a:cs typeface="Times New Roman" panose="02020603050405020304" pitchFamily="18" charset="0"/>
            </a:endParaRPr>
          </a:p>
          <a:p>
            <a:pPr marL="1135380" lvl="1" indent="-571500">
              <a:lnSpc>
                <a:spcPct val="120000"/>
              </a:lnSpc>
              <a:spcBef>
                <a:spcPts val="0"/>
              </a:spcBef>
              <a:buFont typeface="Wingdings" panose="05000000000000000000" pitchFamily="2" charset="2"/>
              <a:buChar char="q"/>
            </a:pPr>
            <a:r>
              <a:rPr lang="es-ES" sz="4200" b="1" kern="100" dirty="0">
                <a:effectLst/>
                <a:latin typeface="Arial" panose="020B0604020202020204" pitchFamily="34" charset="0"/>
                <a:ea typeface="Aptos" panose="020B0004020202020204" pitchFamily="34" charset="0"/>
                <a:cs typeface="Times New Roman" panose="02020603050405020304" pitchFamily="18" charset="0"/>
              </a:rPr>
              <a:t>E4</a:t>
            </a:r>
            <a:r>
              <a:rPr lang="es-ES" sz="4200" kern="100" dirty="0">
                <a:effectLst/>
                <a:latin typeface="Arial" panose="020B0604020202020204" pitchFamily="34" charset="0"/>
                <a:ea typeface="Aptos" panose="020B0004020202020204" pitchFamily="34" charset="0"/>
                <a:cs typeface="Times New Roman" panose="02020603050405020304" pitchFamily="18" charset="0"/>
              </a:rPr>
              <a:t>: Cualquier cambio en el flujo de control, incluidas predicciones erróneas de saltos, excepciones y las repeticiones del sistema de memoria se priorizan y procesan.</a:t>
            </a:r>
            <a:endParaRPr lang="es-AR" sz="4200" kern="100" dirty="0">
              <a:effectLst/>
              <a:latin typeface="Aptos" panose="020B0004020202020204" pitchFamily="34" charset="0"/>
              <a:ea typeface="Aptos" panose="020B0004020202020204" pitchFamily="34" charset="0"/>
              <a:cs typeface="Times New Roman" panose="02020603050405020304" pitchFamily="18" charset="0"/>
            </a:endParaRPr>
          </a:p>
          <a:p>
            <a:pPr marL="1135380" lvl="1" indent="-571500">
              <a:lnSpc>
                <a:spcPct val="120000"/>
              </a:lnSpc>
              <a:spcBef>
                <a:spcPts val="0"/>
              </a:spcBef>
              <a:buFont typeface="Wingdings" panose="05000000000000000000" pitchFamily="2" charset="2"/>
              <a:buChar char="q"/>
            </a:pPr>
            <a:r>
              <a:rPr lang="es-ES" sz="4200" b="1" kern="100" dirty="0">
                <a:effectLst/>
                <a:latin typeface="Arial" panose="020B0604020202020204" pitchFamily="34" charset="0"/>
                <a:ea typeface="Aptos" panose="020B0004020202020204" pitchFamily="34" charset="0"/>
                <a:cs typeface="Times New Roman" panose="02020603050405020304" pitchFamily="18" charset="0"/>
              </a:rPr>
              <a:t>E5</a:t>
            </a:r>
            <a:r>
              <a:rPr lang="es-ES" sz="4200" kern="100" dirty="0">
                <a:effectLst/>
                <a:latin typeface="Arial" panose="020B0604020202020204" pitchFamily="34" charset="0"/>
                <a:ea typeface="Aptos" panose="020B0004020202020204" pitchFamily="34" charset="0"/>
                <a:cs typeface="Times New Roman" panose="02020603050405020304" pitchFamily="18" charset="0"/>
              </a:rPr>
              <a:t>: Los resultados de las instrucciones ARM se vuelven a escribir en el banco de registros.</a:t>
            </a:r>
            <a:r>
              <a:rPr lang="es-ES" sz="4400" kern="100" dirty="0">
                <a:effectLst/>
                <a:latin typeface="Arial" panose="020B0604020202020204" pitchFamily="34" charset="0"/>
                <a:ea typeface="Aptos" panose="020B0004020202020204" pitchFamily="34" charset="0"/>
                <a:cs typeface="Times New Roman" panose="02020603050405020304" pitchFamily="18" charset="0"/>
              </a:rPr>
              <a:t> </a:t>
            </a:r>
            <a:endParaRPr lang="es-AR" sz="4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s-ES" sz="4400" kern="100" dirty="0">
                <a:effectLst/>
                <a:latin typeface="Arial" panose="020B0604020202020204" pitchFamily="34" charset="0"/>
                <a:ea typeface="Aptos" panose="020B0004020202020204" pitchFamily="34" charset="0"/>
                <a:cs typeface="Times New Roman" panose="02020603050405020304" pitchFamily="18" charset="0"/>
              </a:rPr>
              <a:t>Las instrucciones que invocan la unidad multiplicadora se dirigen a pipe0; La operación de multiplicación se realiza en las etapas E1 a E3, y la operación de acumulación de multiplicación en la etapa E4.</a:t>
            </a:r>
            <a:endParaRPr lang="es-AR" sz="4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Tree>
    <p:extLst>
      <p:ext uri="{BB962C8B-B14F-4D97-AF65-F5344CB8AC3E}">
        <p14:creationId xmlns:p14="http://schemas.microsoft.com/office/powerpoint/2010/main" val="280144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BF7093-6D8C-4E86-92F0-7BE1AFFD0496}"/>
              </a:ext>
            </a:extLst>
          </p:cNvPr>
          <p:cNvSpPr>
            <a:spLocks noGrp="1"/>
          </p:cNvSpPr>
          <p:nvPr>
            <p:ph type="title"/>
          </p:nvPr>
        </p:nvSpPr>
        <p:spPr>
          <a:xfrm>
            <a:off x="484710" y="188640"/>
            <a:ext cx="7055380" cy="1224136"/>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C56594FF-058C-4E9B-A172-57F340B87920}"/>
              </a:ext>
            </a:extLst>
          </p:cNvPr>
          <p:cNvSpPr>
            <a:spLocks noGrp="1"/>
          </p:cNvSpPr>
          <p:nvPr>
            <p:ph idx="1"/>
          </p:nvPr>
        </p:nvSpPr>
        <p:spPr>
          <a:xfrm>
            <a:off x="506752" y="1722783"/>
            <a:ext cx="8229600" cy="4690545"/>
          </a:xfrm>
        </p:spPr>
        <p:txBody>
          <a:bodyPr/>
          <a:lstStyle/>
          <a:p>
            <a:pPr algn="just"/>
            <a:r>
              <a:rPr lang="es-AR" sz="2400" dirty="0"/>
              <a:t>La idea en la que se basa esta técnica es la de una cadena de montaje, ya que </a:t>
            </a:r>
            <a:r>
              <a:rPr lang="es-AR" sz="2400" b="1" dirty="0">
                <a:effectLst>
                  <a:outerShdw blurRad="38100" dist="38100" dir="2700000" algn="tl">
                    <a:srgbClr val="000000">
                      <a:alpha val="43137"/>
                    </a:srgbClr>
                  </a:outerShdw>
                </a:effectLst>
              </a:rPr>
              <a:t>el trabajo que supone ejecutar una instrucción completa está dividido en diferentes etapas y a cada una de estas etapas le corresponden unos recursos hardware diferentes dentro de la ruta de datos del procesador</a:t>
            </a:r>
            <a:r>
              <a:rPr lang="es-AR" sz="2400" dirty="0"/>
              <a:t>, con este concepto se consigue aprovechar mucho mejor todo el hardware disponible en el procesador </a:t>
            </a:r>
          </a:p>
          <a:p>
            <a:pPr algn="just"/>
            <a:r>
              <a:rPr lang="es-AR" sz="2400" dirty="0"/>
              <a:t>Se puede resumir la ejecución de una instrucción completa en un procesador de este tipo en </a:t>
            </a:r>
            <a:r>
              <a:rPr lang="es-AR" sz="2400" b="1" dirty="0"/>
              <a:t>cinco etapas</a:t>
            </a:r>
            <a:r>
              <a:rPr lang="es-AR" sz="2400" dirty="0"/>
              <a:t>, cada instrucción pasará por aquéllas que necesite para completar su ejecución:</a:t>
            </a:r>
          </a:p>
          <a:p>
            <a:pPr algn="just"/>
            <a:endParaRPr lang="es-AR" sz="1800" dirty="0"/>
          </a:p>
          <a:p>
            <a:pPr algn="just"/>
            <a:endParaRPr lang="es-AR" sz="1800" dirty="0"/>
          </a:p>
        </p:txBody>
      </p:sp>
    </p:spTree>
    <p:extLst>
      <p:ext uri="{BB962C8B-B14F-4D97-AF65-F5344CB8AC3E}">
        <p14:creationId xmlns:p14="http://schemas.microsoft.com/office/powerpoint/2010/main" val="3418466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3E2538-7AAD-B612-CAC0-5181FD33D8F9}"/>
              </a:ext>
            </a:extLst>
          </p:cNvPr>
          <p:cNvSpPr>
            <a:spLocks noGrp="1"/>
          </p:cNvSpPr>
          <p:nvPr>
            <p:ph type="title"/>
          </p:nvPr>
        </p:nvSpPr>
        <p:spPr>
          <a:xfrm>
            <a:off x="484710" y="452718"/>
            <a:ext cx="7055380" cy="600018"/>
          </a:xfrm>
        </p:spPr>
        <p:txBody>
          <a:bodyPr/>
          <a:lstStyle/>
          <a:p>
            <a:r>
              <a:rPr lang="es-AR" sz="2400" b="1" dirty="0"/>
              <a:t>ARM Cortex-A8 </a:t>
            </a:r>
            <a:r>
              <a:rPr lang="es-AR" sz="2400" b="1" dirty="0">
                <a:effectLst>
                  <a:outerShdw blurRad="38100" dist="38100" dir="2700000" algn="tl">
                    <a:srgbClr val="000000">
                      <a:alpha val="43137"/>
                    </a:srgbClr>
                  </a:outerShdw>
                </a:effectLst>
              </a:rPr>
              <a:t>Cauce Segmentado Enteros</a:t>
            </a:r>
            <a:endParaRPr lang="es-AR" sz="2400" dirty="0"/>
          </a:p>
        </p:txBody>
      </p:sp>
      <p:sp>
        <p:nvSpPr>
          <p:cNvPr id="3" name="Marcador de contenido 2">
            <a:extLst>
              <a:ext uri="{FF2B5EF4-FFF2-40B4-BE49-F238E27FC236}">
                <a16:creationId xmlns:a16="http://schemas.microsoft.com/office/drawing/2014/main" id="{A3AABB31-6054-6BFC-B28B-70FC4D37B405}"/>
              </a:ext>
            </a:extLst>
          </p:cNvPr>
          <p:cNvSpPr>
            <a:spLocks noGrp="1"/>
          </p:cNvSpPr>
          <p:nvPr>
            <p:ph idx="1"/>
          </p:nvPr>
        </p:nvSpPr>
        <p:spPr>
          <a:xfrm>
            <a:off x="0" y="1268760"/>
            <a:ext cx="8208912" cy="5288461"/>
          </a:xfrm>
        </p:spPr>
        <p:txBody>
          <a:bodyPr>
            <a:normAutofit fontScale="25000" lnSpcReduction="20000"/>
          </a:bodyPr>
          <a:lstStyle/>
          <a:p>
            <a:pPr>
              <a:lnSpc>
                <a:spcPct val="115000"/>
              </a:lnSpc>
              <a:spcAft>
                <a:spcPts val="800"/>
              </a:spcAft>
            </a:pPr>
            <a:r>
              <a:rPr lang="es-ES" sz="5600" kern="100" dirty="0">
                <a:effectLst/>
                <a:latin typeface="Arial" panose="020B0604020202020204" pitchFamily="34" charset="0"/>
                <a:ea typeface="Aptos" panose="020B0004020202020204" pitchFamily="34" charset="0"/>
                <a:cs typeface="Times New Roman" panose="02020603050405020304" pitchFamily="18" charset="0"/>
              </a:rPr>
              <a:t>La canalización de carga/almacenamiento corre paralela a la canalización de enteros. Las etapas son como sigue:</a:t>
            </a:r>
            <a:endParaRPr lang="es-AR" sz="5600" kern="100" dirty="0">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buFont typeface="Wingdings" panose="05000000000000000000" pitchFamily="2" charset="2"/>
              <a:buChar char="q"/>
            </a:pPr>
            <a:r>
              <a:rPr lang="es-ES" sz="5600" b="1" kern="100" dirty="0">
                <a:effectLst/>
                <a:latin typeface="Arial" panose="020B0604020202020204" pitchFamily="34" charset="0"/>
                <a:ea typeface="Aptos" panose="020B0004020202020204" pitchFamily="34" charset="0"/>
                <a:cs typeface="Times New Roman" panose="02020603050405020304" pitchFamily="18" charset="0"/>
              </a:rPr>
              <a:t>E1</a:t>
            </a:r>
            <a:r>
              <a:rPr lang="es-ES" sz="5600" kern="100" dirty="0">
                <a:effectLst/>
                <a:latin typeface="Arial" panose="020B0604020202020204" pitchFamily="34" charset="0"/>
                <a:ea typeface="Aptos" panose="020B0004020202020204" pitchFamily="34" charset="0"/>
                <a:cs typeface="Times New Roman" panose="02020603050405020304" pitchFamily="18" charset="0"/>
              </a:rPr>
              <a:t>: La dirección de memoria se genera a partir del registro base e índice.</a:t>
            </a:r>
            <a:endParaRPr lang="es-AR" sz="5600" kern="100" dirty="0">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buFont typeface="Wingdings" panose="05000000000000000000" pitchFamily="2" charset="2"/>
              <a:buChar char="q"/>
            </a:pPr>
            <a:r>
              <a:rPr lang="es-ES" sz="5600" b="1" kern="100" dirty="0">
                <a:effectLst/>
                <a:latin typeface="Arial" panose="020B0604020202020204" pitchFamily="34" charset="0"/>
                <a:ea typeface="Aptos" panose="020B0004020202020204" pitchFamily="34" charset="0"/>
                <a:cs typeface="Times New Roman" panose="02020603050405020304" pitchFamily="18" charset="0"/>
              </a:rPr>
              <a:t>E2</a:t>
            </a:r>
            <a:r>
              <a:rPr lang="es-ES" sz="5600" kern="100" dirty="0">
                <a:effectLst/>
                <a:latin typeface="Arial" panose="020B0604020202020204" pitchFamily="34" charset="0"/>
                <a:ea typeface="Aptos" panose="020B0004020202020204" pitchFamily="34" charset="0"/>
                <a:cs typeface="Times New Roman" panose="02020603050405020304" pitchFamily="18" charset="0"/>
              </a:rPr>
              <a:t>: La dirección se aplica a los arreglos de caché.</a:t>
            </a:r>
            <a:endParaRPr lang="es-AR" sz="5600" kern="100" dirty="0">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buFont typeface="Wingdings" panose="05000000000000000000" pitchFamily="2" charset="2"/>
              <a:buChar char="q"/>
            </a:pPr>
            <a:r>
              <a:rPr lang="es-ES" sz="5600" b="1" kern="100" dirty="0">
                <a:effectLst/>
                <a:latin typeface="Arial" panose="020B0604020202020204" pitchFamily="34" charset="0"/>
                <a:ea typeface="Aptos" panose="020B0004020202020204" pitchFamily="34" charset="0"/>
                <a:cs typeface="Times New Roman" panose="02020603050405020304" pitchFamily="18" charset="0"/>
              </a:rPr>
              <a:t>E3</a:t>
            </a:r>
            <a:r>
              <a:rPr lang="es-ES" sz="5600" kern="100" dirty="0">
                <a:effectLst/>
                <a:latin typeface="Arial" panose="020B0604020202020204" pitchFamily="34" charset="0"/>
                <a:ea typeface="Aptos" panose="020B0004020202020204" pitchFamily="34" charset="0"/>
                <a:cs typeface="Times New Roman" panose="02020603050405020304" pitchFamily="18" charset="0"/>
              </a:rPr>
              <a:t>: En el caso de una carga, los datos se devuelven y se formatean para reenviarlos a la unidad ALU o MUL. En el caso de un almacenamiento, los datos están formateados y listos para ser escritos en la caché.</a:t>
            </a:r>
            <a:endParaRPr lang="es-AR" sz="5600" kern="100" dirty="0">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buFont typeface="Wingdings" panose="05000000000000000000" pitchFamily="2" charset="2"/>
              <a:buChar char="q"/>
            </a:pPr>
            <a:r>
              <a:rPr lang="es-ES" sz="5600" b="1" kern="100" dirty="0">
                <a:effectLst/>
                <a:latin typeface="Arial" panose="020B0604020202020204" pitchFamily="34" charset="0"/>
                <a:ea typeface="Aptos" panose="020B0004020202020204" pitchFamily="34" charset="0"/>
                <a:cs typeface="Times New Roman" panose="02020603050405020304" pitchFamily="18" charset="0"/>
              </a:rPr>
              <a:t>E4</a:t>
            </a:r>
            <a:r>
              <a:rPr lang="es-ES" sz="5600" kern="100" dirty="0">
                <a:effectLst/>
                <a:latin typeface="Arial" panose="020B0604020202020204" pitchFamily="34" charset="0"/>
                <a:ea typeface="Aptos" panose="020B0004020202020204" pitchFamily="34" charset="0"/>
                <a:cs typeface="Times New Roman" panose="02020603050405020304" pitchFamily="18" charset="0"/>
              </a:rPr>
              <a:t>: Realiza actualizaciones de la caché L2, si es necesario.</a:t>
            </a:r>
            <a:endParaRPr lang="es-AR" sz="5600" kern="100" dirty="0">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buFont typeface="Wingdings" panose="05000000000000000000" pitchFamily="2" charset="2"/>
              <a:buChar char="q"/>
            </a:pPr>
            <a:r>
              <a:rPr lang="es-ES" sz="5600" b="1" kern="100" dirty="0">
                <a:effectLst/>
                <a:latin typeface="Arial" panose="020B0604020202020204" pitchFamily="34" charset="0"/>
                <a:ea typeface="Aptos" panose="020B0004020202020204" pitchFamily="34" charset="0"/>
                <a:cs typeface="Times New Roman" panose="02020603050405020304" pitchFamily="18" charset="0"/>
              </a:rPr>
              <a:t>E5</a:t>
            </a:r>
            <a:r>
              <a:rPr lang="es-ES" sz="5600" kern="100" dirty="0">
                <a:effectLst/>
                <a:latin typeface="Arial" panose="020B0604020202020204" pitchFamily="34" charset="0"/>
                <a:ea typeface="Aptos" panose="020B0004020202020204" pitchFamily="34" charset="0"/>
                <a:cs typeface="Times New Roman" panose="02020603050405020304" pitchFamily="18" charset="0"/>
              </a:rPr>
              <a:t>: Los resultados de las instrucciones ARM se vuelven a escribir en el banco de registros.</a:t>
            </a:r>
            <a:endParaRPr lang="es-AR" sz="5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Font typeface="Wingdings" panose="05000000000000000000" pitchFamily="2" charset="2"/>
              <a:buChar char="v"/>
            </a:pPr>
            <a:r>
              <a:rPr lang="es-ES" sz="4400" kern="100" dirty="0">
                <a:effectLst/>
                <a:latin typeface="Arial" panose="020B0604020202020204" pitchFamily="34" charset="0"/>
                <a:ea typeface="Aptos" panose="020B0004020202020204" pitchFamily="34" charset="0"/>
                <a:cs typeface="Times New Roman" panose="02020603050405020304" pitchFamily="18" charset="0"/>
              </a:rPr>
              <a:t> </a:t>
            </a:r>
            <a:r>
              <a:rPr lang="es-ES" sz="64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Cauce SIMD y de Punto Flotante </a:t>
            </a:r>
            <a:endParaRPr lang="es-AR" sz="64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endParaRPr>
          </a:p>
          <a:p>
            <a:pPr>
              <a:lnSpc>
                <a:spcPct val="115000"/>
              </a:lnSpc>
              <a:spcAft>
                <a:spcPts val="800"/>
              </a:spcAft>
            </a:pPr>
            <a:r>
              <a:rPr lang="es-ES" sz="5600" kern="100" dirty="0">
                <a:effectLst/>
                <a:latin typeface="Arial" panose="020B0604020202020204" pitchFamily="34" charset="0"/>
                <a:ea typeface="Aptos" panose="020B0004020202020204" pitchFamily="34" charset="0"/>
                <a:cs typeface="Arial" panose="020B0604020202020204" pitchFamily="34" charset="0"/>
              </a:rPr>
              <a:t>Todas las instrucciones </a:t>
            </a:r>
            <a:r>
              <a:rPr lang="es-ES" sz="56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SIMD</a:t>
            </a:r>
            <a:r>
              <a:rPr lang="es-ES" sz="5600" kern="100" dirty="0">
                <a:effectLst/>
                <a:latin typeface="Arial" panose="020B0604020202020204" pitchFamily="34" charset="0"/>
                <a:ea typeface="Aptos" panose="020B0004020202020204" pitchFamily="34" charset="0"/>
                <a:cs typeface="Arial" panose="020B0604020202020204" pitchFamily="34" charset="0"/>
              </a:rPr>
              <a:t> y </a:t>
            </a:r>
            <a:r>
              <a:rPr lang="es-ES" sz="56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de punto flotante </a:t>
            </a:r>
            <a:r>
              <a:rPr lang="es-ES" sz="5600" kern="100" dirty="0">
                <a:effectLst/>
                <a:latin typeface="Arial" panose="020B0604020202020204" pitchFamily="34" charset="0"/>
                <a:ea typeface="Aptos" panose="020B0004020202020204" pitchFamily="34" charset="0"/>
                <a:cs typeface="Arial" panose="020B0604020202020204" pitchFamily="34" charset="0"/>
              </a:rPr>
              <a:t>pasan a través de la canalización de números enteros y son procesados en un cauce separado de 10 etapas. Esta unidad, denominada como unidad NEON, maneja instrucciones SIMD empaquetadas y proporciona dos tipos de soporte de punto flotante. Si se implementa, un </a:t>
            </a:r>
            <a:r>
              <a:rPr lang="es-ES" sz="56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coprocesador vectorial de punto flotante</a:t>
            </a:r>
            <a:r>
              <a:rPr lang="es-ES" sz="5600" kern="100" dirty="0">
                <a:effectLst/>
                <a:latin typeface="Arial" panose="020B0604020202020204" pitchFamily="34" charset="0"/>
                <a:ea typeface="Aptos" panose="020B0004020202020204" pitchFamily="34" charset="0"/>
                <a:cs typeface="Arial" panose="020B0604020202020204" pitchFamily="34" charset="0"/>
              </a:rPr>
              <a:t> (</a:t>
            </a:r>
            <a:r>
              <a:rPr lang="es-ES" sz="56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VFP </a:t>
            </a:r>
            <a:r>
              <a:rPr lang="es-ES" sz="5600" kern="100" dirty="0">
                <a:effectLst/>
                <a:latin typeface="Arial" panose="020B0604020202020204" pitchFamily="34" charset="0"/>
                <a:ea typeface="Aptos" panose="020B0004020202020204" pitchFamily="34" charset="0"/>
                <a:cs typeface="Arial" panose="020B0604020202020204" pitchFamily="34" charset="0"/>
              </a:rPr>
              <a:t>= </a:t>
            </a:r>
            <a:r>
              <a:rPr lang="es-ES" sz="56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Vector </a:t>
            </a:r>
            <a:r>
              <a:rPr lang="es-ES" sz="5600" b="1" kern="100" dirty="0" err="1">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Floating</a:t>
            </a:r>
            <a:r>
              <a:rPr lang="es-ES" sz="56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 Point</a:t>
            </a:r>
            <a:r>
              <a:rPr lang="es-ES" sz="5600" kern="100" dirty="0">
                <a:effectLst/>
                <a:latin typeface="Arial" panose="020B0604020202020204" pitchFamily="34" charset="0"/>
                <a:ea typeface="Aptos" panose="020B0004020202020204" pitchFamily="34" charset="0"/>
                <a:cs typeface="Arial" panose="020B0604020202020204" pitchFamily="34" charset="0"/>
              </a:rPr>
              <a:t>) realiza operaciones de punto flotante de acuerdo con </a:t>
            </a:r>
            <a:r>
              <a:rPr lang="es-ES" sz="5600" b="1" kern="100" dirty="0">
                <a:effectLst>
                  <a:outerShdw blurRad="38100" dist="38100" dir="2700000" algn="tl">
                    <a:srgbClr val="000000">
                      <a:alpha val="43137"/>
                    </a:srgbClr>
                  </a:outerShdw>
                </a:effectLst>
                <a:latin typeface="Arial" panose="020B0604020202020204" pitchFamily="34" charset="0"/>
                <a:ea typeface="Aptos" panose="020B0004020202020204" pitchFamily="34" charset="0"/>
                <a:cs typeface="Arial" panose="020B0604020202020204" pitchFamily="34" charset="0"/>
              </a:rPr>
              <a:t>IEEE 754</a:t>
            </a:r>
            <a:r>
              <a:rPr lang="es-ES" sz="5600" kern="100" dirty="0">
                <a:effectLst/>
                <a:latin typeface="Arial" panose="020B0604020202020204" pitchFamily="34" charset="0"/>
                <a:ea typeface="Aptos" panose="020B0004020202020204" pitchFamily="34" charset="0"/>
                <a:cs typeface="Arial" panose="020B0604020202020204" pitchFamily="34" charset="0"/>
              </a:rPr>
              <a:t>. Si el coprocesador no está presente, entonces separados cauces de multiplicación y suma implementan las operaciones de punto flotante.</a:t>
            </a:r>
            <a:endParaRPr lang="es-AR" sz="5600" kern="100" dirty="0">
              <a:effectLst/>
              <a:latin typeface="Arial" panose="020B0604020202020204" pitchFamily="34" charset="0"/>
              <a:ea typeface="Aptos" panose="020B0004020202020204" pitchFamily="34" charset="0"/>
              <a:cs typeface="Arial" panose="020B0604020202020204" pitchFamily="34" charset="0"/>
            </a:endParaRPr>
          </a:p>
          <a:p>
            <a:endParaRPr lang="es-AR" dirty="0"/>
          </a:p>
        </p:txBody>
      </p:sp>
    </p:spTree>
    <p:extLst>
      <p:ext uri="{BB962C8B-B14F-4D97-AF65-F5344CB8AC3E}">
        <p14:creationId xmlns:p14="http://schemas.microsoft.com/office/powerpoint/2010/main" val="2627108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A46C66-3443-4352-A1FE-E46EF66C1FF7}"/>
              </a:ext>
            </a:extLst>
          </p:cNvPr>
          <p:cNvSpPr>
            <a:spLocks noGrp="1"/>
          </p:cNvSpPr>
          <p:nvPr>
            <p:ph type="title"/>
          </p:nvPr>
        </p:nvSpPr>
        <p:spPr/>
        <p:txBody>
          <a:bodyPr/>
          <a:lstStyle/>
          <a:p>
            <a:r>
              <a:rPr lang="es-AR" sz="2400" b="1" dirty="0"/>
              <a:t>ARM Cortex-A8 </a:t>
            </a:r>
            <a:r>
              <a:rPr lang="es-AR" sz="2400" b="1" dirty="0">
                <a:effectLst>
                  <a:outerShdw blurRad="38100" dist="38100" dir="2700000" algn="tl">
                    <a:srgbClr val="000000">
                      <a:alpha val="43137"/>
                    </a:srgbClr>
                  </a:outerShdw>
                </a:effectLst>
              </a:rPr>
              <a:t>Cauce Segmentado Punto Flotante </a:t>
            </a:r>
            <a:r>
              <a:rPr lang="es-AR" sz="2400" b="1" dirty="0"/>
              <a:t>(Unidad NEON)</a:t>
            </a:r>
          </a:p>
        </p:txBody>
      </p:sp>
      <p:pic>
        <p:nvPicPr>
          <p:cNvPr id="4" name="Marcador de contenido 3">
            <a:extLst>
              <a:ext uri="{FF2B5EF4-FFF2-40B4-BE49-F238E27FC236}">
                <a16:creationId xmlns:a16="http://schemas.microsoft.com/office/drawing/2014/main" id="{15F799CA-0F72-4428-AE6F-B9E9A6B87EC4}"/>
              </a:ext>
            </a:extLst>
          </p:cNvPr>
          <p:cNvPicPr>
            <a:picLocks noGrp="1" noChangeAspect="1"/>
          </p:cNvPicPr>
          <p:nvPr>
            <p:ph idx="1"/>
          </p:nvPr>
        </p:nvPicPr>
        <p:blipFill>
          <a:blip r:embed="rId2"/>
          <a:stretch>
            <a:fillRect/>
          </a:stretch>
        </p:blipFill>
        <p:spPr>
          <a:xfrm>
            <a:off x="420979" y="1556792"/>
            <a:ext cx="8064894" cy="4752527"/>
          </a:xfrm>
          <a:prstGeom prst="rect">
            <a:avLst/>
          </a:prstGeom>
        </p:spPr>
      </p:pic>
    </p:spTree>
    <p:extLst>
      <p:ext uri="{BB962C8B-B14F-4D97-AF65-F5344CB8AC3E}">
        <p14:creationId xmlns:p14="http://schemas.microsoft.com/office/powerpoint/2010/main" val="366741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1 Título"/>
          <p:cNvSpPr>
            <a:spLocks noGrp="1"/>
          </p:cNvSpPr>
          <p:nvPr>
            <p:ph type="title"/>
          </p:nvPr>
        </p:nvSpPr>
        <p:spPr>
          <a:xfrm>
            <a:off x="468313" y="260350"/>
            <a:ext cx="8229600" cy="1143000"/>
          </a:xfrm>
        </p:spPr>
        <p:txBody>
          <a:bodyPr/>
          <a:lstStyle/>
          <a:p>
            <a:r>
              <a:rPr lang="es-AR" sz="3600" dirty="0"/>
              <a:t>SISTEMA BASADO EN MICROPROCESADOR</a:t>
            </a:r>
          </a:p>
        </p:txBody>
      </p:sp>
      <p:pic>
        <p:nvPicPr>
          <p:cNvPr id="77827" name="Picture 2"/>
          <p:cNvPicPr>
            <a:picLocks noGrp="1" noChangeAspect="1" noChangeArrowheads="1"/>
          </p:cNvPicPr>
          <p:nvPr>
            <p:ph idx="1"/>
          </p:nvPr>
        </p:nvPicPr>
        <p:blipFill>
          <a:blip r:embed="rId2" cstate="print"/>
          <a:srcRect/>
          <a:stretch>
            <a:fillRect/>
          </a:stretch>
        </p:blipFill>
        <p:spPr>
          <a:xfrm>
            <a:off x="862013" y="1341438"/>
            <a:ext cx="7132637" cy="5256212"/>
          </a:xfr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Título"/>
          <p:cNvSpPr>
            <a:spLocks noGrp="1"/>
          </p:cNvSpPr>
          <p:nvPr>
            <p:ph type="title"/>
          </p:nvPr>
        </p:nvSpPr>
        <p:spPr>
          <a:xfrm>
            <a:off x="457200" y="274638"/>
            <a:ext cx="8229600" cy="922337"/>
          </a:xfrm>
        </p:spPr>
        <p:txBody>
          <a:bodyPr/>
          <a:lstStyle/>
          <a:p>
            <a:r>
              <a:rPr lang="es-AR" sz="2800" dirty="0"/>
              <a:t>SISTEMA BASADO EN MICROPROCESADOR</a:t>
            </a:r>
          </a:p>
        </p:txBody>
      </p:sp>
      <p:sp>
        <p:nvSpPr>
          <p:cNvPr id="27651" name="2 Marcador de contenido"/>
          <p:cNvSpPr>
            <a:spLocks noGrp="1"/>
          </p:cNvSpPr>
          <p:nvPr>
            <p:ph sz="half" idx="1"/>
          </p:nvPr>
        </p:nvSpPr>
        <p:spPr>
          <a:xfrm>
            <a:off x="468313" y="1196975"/>
            <a:ext cx="8147050" cy="531813"/>
          </a:xfrm>
        </p:spPr>
        <p:txBody>
          <a:bodyPr/>
          <a:lstStyle/>
          <a:p>
            <a:r>
              <a:rPr lang="es-AR" dirty="0"/>
              <a:t>Intel (CPU + CHIPSET1 +CHIPSET2)</a:t>
            </a:r>
          </a:p>
        </p:txBody>
      </p:sp>
      <p:pic>
        <p:nvPicPr>
          <p:cNvPr id="27652" name="Picture 2"/>
          <p:cNvPicPr>
            <a:picLocks noGrp="1" noChangeAspect="1" noChangeArrowheads="1"/>
          </p:cNvPicPr>
          <p:nvPr>
            <p:ph sz="half" idx="2"/>
          </p:nvPr>
        </p:nvPicPr>
        <p:blipFill>
          <a:blip r:embed="rId2" cstate="print"/>
          <a:srcRect/>
          <a:stretch>
            <a:fillRect/>
          </a:stretch>
        </p:blipFill>
        <p:spPr>
          <a:xfrm>
            <a:off x="265113" y="1844675"/>
            <a:ext cx="8496300" cy="4752975"/>
          </a:xfr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DF6122-0922-4E0E-81BC-EDAEEC22690B}"/>
              </a:ext>
            </a:extLst>
          </p:cNvPr>
          <p:cNvSpPr>
            <a:spLocks noGrp="1"/>
          </p:cNvSpPr>
          <p:nvPr>
            <p:ph type="title"/>
          </p:nvPr>
        </p:nvSpPr>
        <p:spPr>
          <a:xfrm>
            <a:off x="484710" y="452718"/>
            <a:ext cx="7055380" cy="528010"/>
          </a:xfrm>
        </p:spPr>
        <p:txBody>
          <a:bodyPr/>
          <a:lstStyle/>
          <a:p>
            <a:r>
              <a:rPr lang="es-AR" sz="2400" dirty="0"/>
              <a:t>SISTEMA BASADO EN MICROPROCESADOR</a:t>
            </a:r>
            <a:br>
              <a:rPr lang="es-AR" dirty="0"/>
            </a:br>
            <a:endParaRPr lang="es-AR" dirty="0"/>
          </a:p>
        </p:txBody>
      </p:sp>
      <p:sp>
        <p:nvSpPr>
          <p:cNvPr id="4" name="Marcador de contenido 3">
            <a:extLst>
              <a:ext uri="{FF2B5EF4-FFF2-40B4-BE49-F238E27FC236}">
                <a16:creationId xmlns:a16="http://schemas.microsoft.com/office/drawing/2014/main" id="{99DFE31A-778D-4450-A753-05AC283699A5}"/>
              </a:ext>
            </a:extLst>
          </p:cNvPr>
          <p:cNvSpPr>
            <a:spLocks noGrp="1"/>
          </p:cNvSpPr>
          <p:nvPr>
            <p:ph sz="half" idx="2"/>
          </p:nvPr>
        </p:nvSpPr>
        <p:spPr>
          <a:xfrm>
            <a:off x="584139" y="971822"/>
            <a:ext cx="6856522" cy="652827"/>
          </a:xfrm>
        </p:spPr>
        <p:txBody>
          <a:bodyPr/>
          <a:lstStyle/>
          <a:p>
            <a:r>
              <a:rPr lang="es-AR" dirty="0"/>
              <a:t>Intel (CPU + CHIPSET)</a:t>
            </a:r>
          </a:p>
        </p:txBody>
      </p:sp>
      <p:pic>
        <p:nvPicPr>
          <p:cNvPr id="5" name="Marcador de contenido 4" descr="Intel-Z170-chipset-block-diagram">
            <a:hlinkClick r:id="rId2"/>
            <a:extLst>
              <a:ext uri="{FF2B5EF4-FFF2-40B4-BE49-F238E27FC236}">
                <a16:creationId xmlns:a16="http://schemas.microsoft.com/office/drawing/2014/main" id="{1DF82D10-E78B-4598-82B3-5B5690896D3B}"/>
              </a:ext>
            </a:extLst>
          </p:cNvPr>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27584" y="1624649"/>
            <a:ext cx="7272808" cy="5042202"/>
          </a:xfrm>
          <a:prstGeom prst="rect">
            <a:avLst/>
          </a:prstGeom>
          <a:noFill/>
          <a:ln>
            <a:noFill/>
          </a:ln>
        </p:spPr>
      </p:pic>
    </p:spTree>
    <p:extLst>
      <p:ext uri="{BB962C8B-B14F-4D97-AF65-F5344CB8AC3E}">
        <p14:creationId xmlns:p14="http://schemas.microsoft.com/office/powerpoint/2010/main" val="2999747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1 Título"/>
          <p:cNvSpPr>
            <a:spLocks noGrp="1"/>
          </p:cNvSpPr>
          <p:nvPr>
            <p:ph type="title"/>
          </p:nvPr>
        </p:nvSpPr>
        <p:spPr>
          <a:xfrm>
            <a:off x="457200" y="274638"/>
            <a:ext cx="8229600" cy="706437"/>
          </a:xfrm>
        </p:spPr>
        <p:txBody>
          <a:bodyPr/>
          <a:lstStyle/>
          <a:p>
            <a:r>
              <a:rPr lang="es-AR" sz="1800" dirty="0"/>
              <a:t>SISTEMA BASADO EN MICROPROCESADOR</a:t>
            </a:r>
          </a:p>
        </p:txBody>
      </p:sp>
      <p:sp>
        <p:nvSpPr>
          <p:cNvPr id="28675" name="2 Marcador de contenido"/>
          <p:cNvSpPr>
            <a:spLocks noGrp="1"/>
          </p:cNvSpPr>
          <p:nvPr>
            <p:ph sz="half" idx="1"/>
          </p:nvPr>
        </p:nvSpPr>
        <p:spPr>
          <a:xfrm>
            <a:off x="457200" y="1052513"/>
            <a:ext cx="4038600" cy="576262"/>
          </a:xfrm>
        </p:spPr>
        <p:txBody>
          <a:bodyPr>
            <a:normAutofit fontScale="92500"/>
          </a:bodyPr>
          <a:lstStyle/>
          <a:p>
            <a:r>
              <a:rPr lang="es-AR" dirty="0"/>
              <a:t>AMD (CPU +CHIPSET1 + CHIPSET2)</a:t>
            </a:r>
          </a:p>
        </p:txBody>
      </p:sp>
      <p:pic>
        <p:nvPicPr>
          <p:cNvPr id="28676" name="Picture 2"/>
          <p:cNvPicPr>
            <a:picLocks noGrp="1" noChangeAspect="1" noChangeArrowheads="1"/>
          </p:cNvPicPr>
          <p:nvPr>
            <p:ph sz="half" idx="2"/>
          </p:nvPr>
        </p:nvPicPr>
        <p:blipFill>
          <a:blip r:embed="rId2" cstate="print"/>
          <a:srcRect/>
          <a:stretch>
            <a:fillRect/>
          </a:stretch>
        </p:blipFill>
        <p:spPr>
          <a:xfrm>
            <a:off x="987425" y="1628775"/>
            <a:ext cx="7258050" cy="5229225"/>
          </a:xfr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F83F4-B794-465E-951C-ECC48B50DE41}"/>
              </a:ext>
            </a:extLst>
          </p:cNvPr>
          <p:cNvSpPr>
            <a:spLocks noGrp="1"/>
          </p:cNvSpPr>
          <p:nvPr>
            <p:ph type="title"/>
          </p:nvPr>
        </p:nvSpPr>
        <p:spPr>
          <a:xfrm>
            <a:off x="1547664" y="3160784"/>
            <a:ext cx="5544616" cy="1400530"/>
          </a:xfrm>
        </p:spPr>
        <p:txBody>
          <a:bodyPr/>
          <a:lstStyle/>
          <a:p>
            <a:pPr algn="ctr"/>
            <a:r>
              <a:rPr lang="es-AR" sz="3600" dirty="0"/>
              <a:t>Primera Parte</a:t>
            </a:r>
            <a:br>
              <a:rPr lang="es-AR" sz="3600" dirty="0"/>
            </a:br>
            <a:r>
              <a:rPr lang="es-AR" sz="3600" dirty="0"/>
              <a:t>EVOLUCIÓN DE LOS MICROPROCESADORES</a:t>
            </a:r>
            <a:br>
              <a:rPr lang="es-AR" sz="3600" dirty="0"/>
            </a:br>
            <a:r>
              <a:rPr lang="es-AR" sz="3600" dirty="0"/>
              <a:t>UNIDAD 5</a:t>
            </a:r>
          </a:p>
        </p:txBody>
      </p:sp>
      <p:sp>
        <p:nvSpPr>
          <p:cNvPr id="3" name="Marcador de contenido 2">
            <a:extLst>
              <a:ext uri="{FF2B5EF4-FFF2-40B4-BE49-F238E27FC236}">
                <a16:creationId xmlns:a16="http://schemas.microsoft.com/office/drawing/2014/main" id="{6721E305-A965-4171-9839-279F5EA43041}"/>
              </a:ext>
            </a:extLst>
          </p:cNvPr>
          <p:cNvSpPr>
            <a:spLocks noGrp="1"/>
          </p:cNvSpPr>
          <p:nvPr>
            <p:ph idx="1"/>
          </p:nvPr>
        </p:nvSpPr>
        <p:spPr>
          <a:xfrm>
            <a:off x="2627784" y="1772816"/>
            <a:ext cx="4839562" cy="1224136"/>
          </a:xfrm>
        </p:spPr>
        <p:txBody>
          <a:bodyPr>
            <a:normAutofit/>
          </a:bodyPr>
          <a:lstStyle/>
          <a:p>
            <a:r>
              <a:rPr lang="es-AR" sz="7200" dirty="0"/>
              <a:t>FIN</a:t>
            </a:r>
          </a:p>
        </p:txBody>
      </p:sp>
    </p:spTree>
    <p:extLst>
      <p:ext uri="{BB962C8B-B14F-4D97-AF65-F5344CB8AC3E}">
        <p14:creationId xmlns:p14="http://schemas.microsoft.com/office/powerpoint/2010/main" val="221893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E13EE8-F9D2-42EA-8406-70AC887B644C}"/>
              </a:ext>
            </a:extLst>
          </p:cNvPr>
          <p:cNvSpPr>
            <a:spLocks noGrp="1"/>
          </p:cNvSpPr>
          <p:nvPr>
            <p:ph type="title"/>
          </p:nvPr>
        </p:nvSpPr>
        <p:spPr>
          <a:xfrm>
            <a:off x="467544" y="195612"/>
            <a:ext cx="7055380" cy="1400530"/>
          </a:xfrm>
        </p:spPr>
        <p:txBody>
          <a:bodyPr/>
          <a:lstStyle/>
          <a:p>
            <a:r>
              <a:rPr lang="es-AR" sz="3600" dirty="0">
                <a:effectLst>
                  <a:outerShdw blurRad="38100" dist="38100" dir="2700000" algn="tl">
                    <a:srgbClr val="000000">
                      <a:alpha val="43137"/>
                    </a:srgbClr>
                  </a:outerShdw>
                </a:effectLst>
              </a:rPr>
              <a:t>Evolución en las Técnicas de Diseño de los Procesadores</a:t>
            </a:r>
          </a:p>
        </p:txBody>
      </p:sp>
      <p:sp>
        <p:nvSpPr>
          <p:cNvPr id="3" name="Marcador de contenido 2">
            <a:extLst>
              <a:ext uri="{FF2B5EF4-FFF2-40B4-BE49-F238E27FC236}">
                <a16:creationId xmlns:a16="http://schemas.microsoft.com/office/drawing/2014/main" id="{689BF54B-7B6A-4B45-A3FC-101ED1B9132C}"/>
              </a:ext>
            </a:extLst>
          </p:cNvPr>
          <p:cNvSpPr>
            <a:spLocks noGrp="1"/>
          </p:cNvSpPr>
          <p:nvPr>
            <p:ph idx="1"/>
          </p:nvPr>
        </p:nvSpPr>
        <p:spPr>
          <a:xfrm>
            <a:off x="107504" y="1628800"/>
            <a:ext cx="8928992" cy="4954562"/>
          </a:xfrm>
        </p:spPr>
        <p:txBody>
          <a:bodyPr>
            <a:normAutofit lnSpcReduction="10000"/>
          </a:bodyPr>
          <a:lstStyle/>
          <a:p>
            <a:pPr algn="just"/>
            <a:r>
              <a:rPr lang="es-AR" sz="2000" b="1" dirty="0" err="1"/>
              <a:t>Fetch</a:t>
            </a:r>
            <a:r>
              <a:rPr lang="es-AR" sz="2000" b="1" dirty="0"/>
              <a:t> (F): </a:t>
            </a:r>
            <a:r>
              <a:rPr lang="es-AR" sz="2000" dirty="0"/>
              <a:t>En esta primera etapa se busca en la memoria la instrucción que está almacenada en la dirección que indica el </a:t>
            </a:r>
            <a:r>
              <a:rPr lang="es-AR" sz="2000" b="1" dirty="0">
                <a:effectLst>
                  <a:outerShdw blurRad="38100" dist="38100" dir="2700000" algn="tl">
                    <a:srgbClr val="000000">
                      <a:alpha val="43137"/>
                    </a:srgbClr>
                  </a:outerShdw>
                </a:effectLst>
              </a:rPr>
              <a:t>contador de programa </a:t>
            </a:r>
            <a:r>
              <a:rPr lang="es-AR" sz="2000" dirty="0"/>
              <a:t>(</a:t>
            </a:r>
            <a:r>
              <a:rPr lang="es-AR" sz="2000" b="1" dirty="0" err="1">
                <a:effectLst>
                  <a:outerShdw blurRad="38100" dist="38100" dir="2700000" algn="tl">
                    <a:srgbClr val="000000">
                      <a:alpha val="43137"/>
                    </a:srgbClr>
                  </a:outerShdw>
                </a:effectLst>
              </a:rPr>
              <a:t>Program</a:t>
            </a:r>
            <a:r>
              <a:rPr lang="es-AR" sz="2000" b="1" dirty="0">
                <a:effectLst>
                  <a:outerShdw blurRad="38100" dist="38100" dir="2700000" algn="tl">
                    <a:srgbClr val="000000">
                      <a:alpha val="43137"/>
                    </a:srgbClr>
                  </a:outerShdw>
                </a:effectLst>
              </a:rPr>
              <a:t> </a:t>
            </a:r>
            <a:r>
              <a:rPr lang="es-AR" sz="2000" b="1" dirty="0" err="1">
                <a:effectLst>
                  <a:outerShdw blurRad="38100" dist="38100" dir="2700000" algn="tl">
                    <a:srgbClr val="000000">
                      <a:alpha val="43137"/>
                    </a:srgbClr>
                  </a:outerShdw>
                </a:effectLst>
              </a:rPr>
              <a:t>Counter</a:t>
            </a:r>
            <a:r>
              <a:rPr lang="es-AR" sz="2000" b="1" dirty="0">
                <a:effectLst>
                  <a:outerShdw blurRad="38100" dist="38100" dir="2700000" algn="tl">
                    <a:srgbClr val="000000">
                      <a:alpha val="43137"/>
                    </a:srgbClr>
                  </a:outerShdw>
                </a:effectLst>
              </a:rPr>
              <a:t> </a:t>
            </a:r>
            <a:r>
              <a:rPr lang="es-AR" sz="2000" dirty="0"/>
              <a:t>o </a:t>
            </a:r>
            <a:r>
              <a:rPr lang="es-AR" sz="2000" b="1" dirty="0">
                <a:effectLst>
                  <a:outerShdw blurRad="38100" dist="38100" dir="2700000" algn="tl">
                    <a:srgbClr val="000000">
                      <a:alpha val="43137"/>
                    </a:srgbClr>
                  </a:outerShdw>
                </a:effectLst>
              </a:rPr>
              <a:t>PC</a:t>
            </a:r>
            <a:r>
              <a:rPr lang="es-AR" sz="2000" dirty="0"/>
              <a:t>). </a:t>
            </a:r>
          </a:p>
          <a:p>
            <a:pPr algn="just"/>
            <a:r>
              <a:rPr lang="es-AR" sz="2000" b="1" dirty="0" err="1"/>
              <a:t>Decode</a:t>
            </a:r>
            <a:r>
              <a:rPr lang="es-AR" sz="2000" b="1" dirty="0"/>
              <a:t> (D): </a:t>
            </a:r>
            <a:r>
              <a:rPr lang="es-AR" sz="2000" dirty="0"/>
              <a:t>A continuación, se decodifica la instrucción separando sus diferentes campos. El </a:t>
            </a:r>
            <a:r>
              <a:rPr lang="es-AR" sz="2000" b="1" dirty="0">
                <a:effectLst>
                  <a:outerShdw blurRad="38100" dist="38100" dir="2700000" algn="tl">
                    <a:srgbClr val="000000">
                      <a:alpha val="43137"/>
                    </a:srgbClr>
                  </a:outerShdw>
                </a:effectLst>
              </a:rPr>
              <a:t>código de operación </a:t>
            </a:r>
            <a:r>
              <a:rPr lang="es-AR" sz="2000" dirty="0"/>
              <a:t>de la instrucción indica qué tipo de instrucción es, y por tanto , qué tipo de operación se debe realizar en la ruta de datos. Si es necesario, se leen 1 o 2 operandos de los registros del procesador.</a:t>
            </a:r>
          </a:p>
          <a:p>
            <a:r>
              <a:rPr lang="es-AR" sz="2000" b="1" dirty="0" err="1"/>
              <a:t>Execution</a:t>
            </a:r>
            <a:r>
              <a:rPr lang="es-AR" sz="2000" b="1" dirty="0"/>
              <a:t> (X): </a:t>
            </a:r>
            <a:r>
              <a:rPr lang="es-AR" sz="2000" dirty="0"/>
              <a:t>En esta etapa se ejecuta la operación que indicaba el </a:t>
            </a:r>
            <a:r>
              <a:rPr lang="es-AR" sz="2000" dirty="0" err="1"/>
              <a:t>opcode</a:t>
            </a:r>
            <a:r>
              <a:rPr lang="es-AR" sz="2000" dirty="0"/>
              <a:t>, normalmente, utilizando para ello algún tipo de </a:t>
            </a:r>
            <a:r>
              <a:rPr lang="es-AR" sz="2000" b="1" dirty="0">
                <a:effectLst>
                  <a:outerShdw blurRad="38100" dist="38100" dir="2700000" algn="tl">
                    <a:srgbClr val="000000">
                      <a:alpha val="43137"/>
                    </a:srgbClr>
                  </a:outerShdw>
                </a:effectLst>
              </a:rPr>
              <a:t>ALU</a:t>
            </a:r>
            <a:r>
              <a:rPr lang="es-AR" sz="2000" dirty="0"/>
              <a:t> o de </a:t>
            </a:r>
            <a:r>
              <a:rPr lang="es-AR" sz="2000" b="1" dirty="0">
                <a:effectLst>
                  <a:outerShdw blurRad="38100" dist="38100" dir="2700000" algn="tl">
                    <a:srgbClr val="000000">
                      <a:alpha val="43137"/>
                    </a:srgbClr>
                  </a:outerShdw>
                </a:effectLst>
              </a:rPr>
              <a:t>unidad funcional aritmético-lógica</a:t>
            </a:r>
            <a:r>
              <a:rPr lang="es-AR" sz="2000" dirty="0"/>
              <a:t>.</a:t>
            </a:r>
          </a:p>
          <a:p>
            <a:r>
              <a:rPr lang="es-AR" sz="2000" b="1" dirty="0" err="1"/>
              <a:t>Memory</a:t>
            </a:r>
            <a:r>
              <a:rPr lang="es-AR" sz="2000" b="1" dirty="0"/>
              <a:t> Access (M): </a:t>
            </a:r>
            <a:r>
              <a:rPr lang="es-AR" sz="2000" dirty="0"/>
              <a:t>Si es necesario acceder a memoria para leer o escribir, el acceso se realiza en esta fase.</a:t>
            </a:r>
          </a:p>
          <a:p>
            <a:r>
              <a:rPr lang="es-AR" sz="2000" b="1" dirty="0" err="1"/>
              <a:t>Writeback</a:t>
            </a:r>
            <a:r>
              <a:rPr lang="es-AR" sz="2000" b="1" dirty="0"/>
              <a:t> (W): </a:t>
            </a:r>
            <a:r>
              <a:rPr lang="es-AR" sz="2000" dirty="0"/>
              <a:t>Por último, si es necesario volcar algún resultado a un registro, se realiza esta escritura.</a:t>
            </a:r>
          </a:p>
          <a:p>
            <a:endParaRPr lang="es-AR" dirty="0"/>
          </a:p>
        </p:txBody>
      </p:sp>
    </p:spTree>
    <p:extLst>
      <p:ext uri="{BB962C8B-B14F-4D97-AF65-F5344CB8AC3E}">
        <p14:creationId xmlns:p14="http://schemas.microsoft.com/office/powerpoint/2010/main" val="14380844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4464</TotalTime>
  <Words>6984</Words>
  <Application>Microsoft Office PowerPoint</Application>
  <PresentationFormat>Presentación en pantalla (4:3)</PresentationFormat>
  <Paragraphs>287</Paragraphs>
  <Slides>86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86</vt:i4>
      </vt:variant>
    </vt:vector>
  </HeadingPairs>
  <TitlesOfParts>
    <vt:vector size="93" baseType="lpstr">
      <vt:lpstr>Aptos</vt:lpstr>
      <vt:lpstr>Arial</vt:lpstr>
      <vt:lpstr>Century Gothic</vt:lpstr>
      <vt:lpstr>NimbusSanL-Regu</vt:lpstr>
      <vt:lpstr>Wingdings</vt:lpstr>
      <vt:lpstr>Wingdings 3</vt:lpstr>
      <vt:lpstr>Ion</vt:lpstr>
      <vt:lpstr>ARQUITECTURA DE COMPUTADORAS</vt:lpstr>
      <vt:lpstr>Presentación de PowerPoint</vt:lpstr>
      <vt:lpstr>Arquitectura interna</vt:lpstr>
      <vt:lpstr>ARQUITECTURA 8088</vt:lpstr>
      <vt:lpstr>ARQUITECTURA 8088</vt:lpstr>
      <vt:lpstr>Evolución en las Técnicas de Diseño de Procesadores</vt:lpstr>
      <vt:lpstr>Evolución en las Técnicas de Diseño de los Procesadores</vt:lpstr>
      <vt:lpstr>Evolución en las Técnicas de Diseño de los Procesadores</vt:lpstr>
      <vt:lpstr>Evolución en las Técnicas de Diseño de los Procesadores</vt:lpstr>
      <vt:lpstr>PROCESOR SEGMENTADO</vt:lpstr>
      <vt:lpstr>Evolución en las Técnicas de Diseño de los Procesadores</vt:lpstr>
      <vt:lpstr>Evolución en las Técnicas de Diseño</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 de los Procesadores</vt:lpstr>
      <vt:lpstr>Evolución en las Técnicas de Diseño</vt:lpstr>
      <vt:lpstr>Evolución en las Técnicas de Diseño</vt:lpstr>
      <vt:lpstr>Arquitectura interna. Ley de Moore</vt:lpstr>
      <vt:lpstr>Arquitectura interna. Ley de Moore</vt:lpstr>
      <vt:lpstr>Evolución de las Tecnologías de Integración (INTEL)</vt:lpstr>
      <vt:lpstr>Evolución de las Tecnologías de Integración (INTEL)</vt:lpstr>
      <vt:lpstr>Dimensiones de un Core i7 construido con la tecnología del 4004</vt:lpstr>
      <vt:lpstr>EVOLUCIÓN ARQUITECTURA INTEL</vt:lpstr>
      <vt:lpstr>EVOLUCIÓN ARQUITECTURA INTEL</vt:lpstr>
      <vt:lpstr>EVOLUCIÓN ARQUITECTURA INTEL</vt:lpstr>
      <vt:lpstr>EVOLUCIÓN ARQUITECTURA INTEL</vt:lpstr>
      <vt:lpstr>ARQUITECTURA 80386</vt:lpstr>
      <vt:lpstr>ARQUITECTURA 80386</vt:lpstr>
      <vt:lpstr>ARQUITECTURA 80486</vt:lpstr>
      <vt:lpstr>ARQUITECTURA 80486</vt:lpstr>
      <vt:lpstr>Presentación de PowerPoint</vt:lpstr>
      <vt:lpstr>Presentación de PowerPoint</vt:lpstr>
      <vt:lpstr>ARQUITECTURA PENTIUM</vt:lpstr>
      <vt:lpstr>Pentium 4</vt:lpstr>
      <vt:lpstr>Pentium 4</vt:lpstr>
      <vt:lpstr>Pentium 4</vt:lpstr>
      <vt:lpstr>Pentium 4</vt:lpstr>
      <vt:lpstr>Pentium 4  Pipeline</vt:lpstr>
      <vt:lpstr>Pentium 4  Pipeline</vt:lpstr>
      <vt:lpstr>Pentium 4  Pipeline</vt:lpstr>
      <vt:lpstr>Pentium 4  Pipeline</vt:lpstr>
      <vt:lpstr>Pentium 4  Pipeline</vt:lpstr>
      <vt:lpstr>Pentium 4  Pipeline</vt:lpstr>
      <vt:lpstr>Pentium 4  Pipeline</vt:lpstr>
      <vt:lpstr>Pentium 4  Pipeline</vt:lpstr>
      <vt:lpstr>Pentium 4  Pipeline</vt:lpstr>
      <vt:lpstr>Pentium 4  Pipeline</vt:lpstr>
      <vt:lpstr>Pentium 4  Pipeline</vt:lpstr>
      <vt:lpstr>Pentium 4  Pipeline</vt:lpstr>
      <vt:lpstr>Pentium 4  Pipeline</vt:lpstr>
      <vt:lpstr>Pentium 4  Pipeline</vt:lpstr>
      <vt:lpstr>Pentium 4  Pipeline</vt:lpstr>
      <vt:lpstr>Pentium 4  Pipeline</vt:lpstr>
      <vt:lpstr>Arquitectura ARM</vt:lpstr>
      <vt:lpstr>Evolución Familia Procesadores ARM</vt:lpstr>
      <vt:lpstr>Procesadores ARM Cortex</vt:lpstr>
      <vt:lpstr>Arquitectura ARM Cortex-A8</vt:lpstr>
      <vt:lpstr>ARM Cortex-A8</vt:lpstr>
      <vt:lpstr>ARM Cortex-A8 Cauce Segmentado Enteros</vt:lpstr>
      <vt:lpstr>ARM Cortex-A8 Cauce Segmentado Enteros</vt:lpstr>
      <vt:lpstr>ARM Cortex-A8 Cauce Segmentado Enteros</vt:lpstr>
      <vt:lpstr>ARM Cortex-A8 Cauce Segmentado Enteros</vt:lpstr>
      <vt:lpstr>ARM Cortex-A8 Cauce Segmentado Enteros</vt:lpstr>
      <vt:lpstr>ARM Cortex-A8 Cauce Segmentado Enteros</vt:lpstr>
      <vt:lpstr>ARM Cortex-A8 Cauce Segmentado Enteros</vt:lpstr>
      <vt:lpstr>ARM Cortex-A8 Cauce Segmentado Enteros</vt:lpstr>
      <vt:lpstr>ARM Cortex-A8 Cauce Segmentado Enteros</vt:lpstr>
      <vt:lpstr>ARM Cortex-A8 Cauce Segmentado Enteros</vt:lpstr>
      <vt:lpstr>ARM Cortex-A8 Cauce Segmentado Punto Flotante (Unidad NEON)</vt:lpstr>
      <vt:lpstr>SISTEMA BASADO EN MICROPROCESADOR</vt:lpstr>
      <vt:lpstr>SISTEMA BASADO EN MICROPROCESADOR</vt:lpstr>
      <vt:lpstr>SISTEMA BASADO EN MICROPROCESADOR </vt:lpstr>
      <vt:lpstr>SISTEMA BASADO EN MICROPROCESADOR</vt:lpstr>
      <vt:lpstr>Primera Parte EVOLUCIÓN DE LOS MICROPROCESADORES UNIDAD 5</vt:lpstr>
    </vt:vector>
  </TitlesOfParts>
  <Company>Windows 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omarianetti</dc:creator>
  <cp:lastModifiedBy>Guillermo Oriolani</cp:lastModifiedBy>
  <cp:revision>290</cp:revision>
  <dcterms:created xsi:type="dcterms:W3CDTF">2010-02-23T16:49:34Z</dcterms:created>
  <dcterms:modified xsi:type="dcterms:W3CDTF">2024-05-24T06:38:41Z</dcterms:modified>
</cp:coreProperties>
</file>